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28.xml" ContentType="application/vnd.openxmlformats-officedocument.presentationml.notesSl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  <p:sldMasterId id="2147484266" r:id="rId2"/>
  </p:sldMasterIdLst>
  <p:notesMasterIdLst>
    <p:notesMasterId r:id="rId70"/>
  </p:notesMasterIdLst>
  <p:handoutMasterIdLst>
    <p:handoutMasterId r:id="rId71"/>
  </p:handoutMasterIdLst>
  <p:sldIdLst>
    <p:sldId id="317" r:id="rId3"/>
    <p:sldId id="605" r:id="rId4"/>
    <p:sldId id="836" r:id="rId5"/>
    <p:sldId id="604" r:id="rId6"/>
    <p:sldId id="780" r:id="rId7"/>
    <p:sldId id="781" r:id="rId8"/>
    <p:sldId id="782" r:id="rId9"/>
    <p:sldId id="784" r:id="rId10"/>
    <p:sldId id="788" r:id="rId11"/>
    <p:sldId id="614" r:id="rId12"/>
    <p:sldId id="615" r:id="rId13"/>
    <p:sldId id="628" r:id="rId14"/>
    <p:sldId id="635" r:id="rId15"/>
    <p:sldId id="629" r:id="rId16"/>
    <p:sldId id="630" r:id="rId17"/>
    <p:sldId id="637" r:id="rId18"/>
    <p:sldId id="723" r:id="rId19"/>
    <p:sldId id="839" r:id="rId20"/>
    <p:sldId id="800" r:id="rId21"/>
    <p:sldId id="841" r:id="rId22"/>
    <p:sldId id="840" r:id="rId23"/>
    <p:sldId id="842" r:id="rId24"/>
    <p:sldId id="638" r:id="rId25"/>
    <p:sldId id="724" r:id="rId26"/>
    <p:sldId id="843" r:id="rId27"/>
    <p:sldId id="844" r:id="rId28"/>
    <p:sldId id="845" r:id="rId29"/>
    <p:sldId id="809" r:id="rId30"/>
    <p:sldId id="810" r:id="rId31"/>
    <p:sldId id="811" r:id="rId32"/>
    <p:sldId id="812" r:id="rId33"/>
    <p:sldId id="813" r:id="rId34"/>
    <p:sldId id="847" r:id="rId35"/>
    <p:sldId id="846" r:id="rId36"/>
    <p:sldId id="751" r:id="rId37"/>
    <p:sldId id="746" r:id="rId38"/>
    <p:sldId id="802" r:id="rId39"/>
    <p:sldId id="803" r:id="rId40"/>
    <p:sldId id="804" r:id="rId41"/>
    <p:sldId id="805" r:id="rId42"/>
    <p:sldId id="770" r:id="rId43"/>
    <p:sldId id="824" r:id="rId44"/>
    <p:sldId id="825" r:id="rId45"/>
    <p:sldId id="826" r:id="rId46"/>
    <p:sldId id="827" r:id="rId47"/>
    <p:sldId id="828" r:id="rId48"/>
    <p:sldId id="794" r:id="rId49"/>
    <p:sldId id="829" r:id="rId50"/>
    <p:sldId id="830" r:id="rId51"/>
    <p:sldId id="831" r:id="rId52"/>
    <p:sldId id="832" r:id="rId53"/>
    <p:sldId id="833" r:id="rId54"/>
    <p:sldId id="645" r:id="rId55"/>
    <p:sldId id="823" r:id="rId56"/>
    <p:sldId id="814" r:id="rId57"/>
    <p:sldId id="815" r:id="rId58"/>
    <p:sldId id="816" r:id="rId59"/>
    <p:sldId id="817" r:id="rId60"/>
    <p:sldId id="818" r:id="rId61"/>
    <p:sldId id="819" r:id="rId62"/>
    <p:sldId id="736" r:id="rId63"/>
    <p:sldId id="795" r:id="rId64"/>
    <p:sldId id="796" r:id="rId65"/>
    <p:sldId id="797" r:id="rId66"/>
    <p:sldId id="798" r:id="rId67"/>
    <p:sldId id="799" r:id="rId68"/>
    <p:sldId id="745" r:id="rId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000" kern="1200">
        <a:solidFill>
          <a:schemeClr val="tx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000" kern="1200">
        <a:solidFill>
          <a:schemeClr val="tx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000" kern="1200">
        <a:solidFill>
          <a:schemeClr val="tx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000" kern="1200">
        <a:solidFill>
          <a:schemeClr val="tx2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9900"/>
    <a:srgbClr val="FF99FF"/>
    <a:srgbClr val="0066FF"/>
    <a:srgbClr val="800000"/>
    <a:srgbClr val="BBE0E3"/>
    <a:srgbClr val="FF33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88284" autoAdjust="0"/>
  </p:normalViewPr>
  <p:slideViewPr>
    <p:cSldViewPr>
      <p:cViewPr varScale="1">
        <p:scale>
          <a:sx n="54" d="100"/>
          <a:sy n="54" d="100"/>
        </p:scale>
        <p:origin x="2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4"/>
    </p:cViewPr>
  </p:sorterViewPr>
  <p:notesViewPr>
    <p:cSldViewPr>
      <p:cViewPr varScale="1">
        <p:scale>
          <a:sx n="52" d="100"/>
          <a:sy n="52" d="100"/>
        </p:scale>
        <p:origin x="-283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G:\ILI%20SARI%202017\Severe%20Acute%20Respiratory%20Infection%20(SARI)\SIBI_Weekly%20Data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G:\ILI%20SARI%202017\Severe%20Acute%20Respiratory%20Infection%20(SARI)\SIBI_Weekly%20Data.xls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G:\ILI%20SARI%202017\Severe%20Acute%20Respiratory%20Infection%20(SARI)\SIBI_Weekly%20Data.xls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G:\ILI%20SARI%202017\Severe%20Acute%20Respiratory%20Infection%20(SARI)\tambahan\PPT%20SIBI%20&amp;%20Template\Template_review%20SIBI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E:\ILI%20SARI%202017\Influenza%20Like%20Illness%20(ILI)\ILI%202016-2017\REKAP%20ILI%202016-2017.xlsx" TargetMode="External"/><Relationship Id="rId1" Type="http://schemas.openxmlformats.org/officeDocument/2006/relationships/themeOverride" Target="../theme/themeOverrid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E:\ILI%20SARI%202017\Influenza%20Like%20Illness%20(ILI)\ILI%202016-2017\REKAP%20ILI%202016-2017.xlsx" TargetMode="External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E:\ILI%20SARI%202017\Influenza%20Like%20Illness%20(ILI)\ILI%202016-2017\REKAP%20ILI%202016-2017.xlsx" TargetMode="External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E:\ILI%20SARI%202017\Influenza%20Like%20Illness%20(ILI)\ILI%202016-2017\REKAP%20ILI%202016-2017.xlsx" TargetMode="External"/><Relationship Id="rId1" Type="http://schemas.openxmlformats.org/officeDocument/2006/relationships/themeOverride" Target="../theme/themeOverrid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id-ID" sz="1600" b="1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Total Rawat Inap dan Proporsi ISPA Berat Berdasarkan Minggu Epidemiologi, </a:t>
            </a:r>
          </a:p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id-ID" sz="1600" b="1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Surveilans ISPA Berat Indonesia (SIBI):  Mei 2013 -  September 2017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2730541637198401E-2"/>
          <c:y val="0.13630443199460099"/>
          <c:w val="0.87484018417189402"/>
          <c:h val="0.696983247418658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'SARI Cumulative'!$C$1</c:f>
              <c:strCache>
                <c:ptCount val="1"/>
                <c:pt idx="0">
                  <c:v>Total rawat inap</c:v>
                </c:pt>
              </c:strCache>
            </c:strRef>
          </c:tx>
          <c:invertIfNegative val="0"/>
          <c:cat>
            <c:multiLvlStrRef>
              <c:f>'SARI Cumulative'!$A$4:$B$234</c:f>
              <c:multiLvlStrCache>
                <c:ptCount val="231"/>
                <c:lvl>
                  <c:pt idx="0">
                    <c:v>18</c:v>
                  </c:pt>
                  <c:pt idx="1">
                    <c:v>19</c:v>
                  </c:pt>
                  <c:pt idx="2">
                    <c:v>20</c:v>
                  </c:pt>
                  <c:pt idx="3">
                    <c:v>21</c:v>
                  </c:pt>
                  <c:pt idx="4">
                    <c:v>22</c:v>
                  </c:pt>
                  <c:pt idx="5">
                    <c:v>23</c:v>
                  </c:pt>
                  <c:pt idx="6">
                    <c:v>24</c:v>
                  </c:pt>
                  <c:pt idx="7">
                    <c:v>25</c:v>
                  </c:pt>
                  <c:pt idx="8">
                    <c:v>26</c:v>
                  </c:pt>
                  <c:pt idx="9">
                    <c:v>27</c:v>
                  </c:pt>
                  <c:pt idx="10">
                    <c:v>28</c:v>
                  </c:pt>
                  <c:pt idx="11">
                    <c:v>29</c:v>
                  </c:pt>
                  <c:pt idx="12">
                    <c:v>30</c:v>
                  </c:pt>
                  <c:pt idx="13">
                    <c:v>31</c:v>
                  </c:pt>
                  <c:pt idx="14">
                    <c:v>32</c:v>
                  </c:pt>
                  <c:pt idx="15">
                    <c:v>33</c:v>
                  </c:pt>
                  <c:pt idx="16">
                    <c:v>34</c:v>
                  </c:pt>
                  <c:pt idx="17">
                    <c:v>35</c:v>
                  </c:pt>
                  <c:pt idx="18">
                    <c:v>36</c:v>
                  </c:pt>
                  <c:pt idx="19">
                    <c:v>37</c:v>
                  </c:pt>
                  <c:pt idx="20">
                    <c:v>38</c:v>
                  </c:pt>
                  <c:pt idx="21">
                    <c:v>39</c:v>
                  </c:pt>
                  <c:pt idx="22">
                    <c:v>40</c:v>
                  </c:pt>
                  <c:pt idx="23">
                    <c:v>41</c:v>
                  </c:pt>
                  <c:pt idx="24">
                    <c:v>42</c:v>
                  </c:pt>
                  <c:pt idx="25">
                    <c:v>43</c:v>
                  </c:pt>
                  <c:pt idx="26">
                    <c:v>44</c:v>
                  </c:pt>
                  <c:pt idx="27">
                    <c:v>45</c:v>
                  </c:pt>
                  <c:pt idx="28">
                    <c:v>46</c:v>
                  </c:pt>
                  <c:pt idx="29">
                    <c:v>47</c:v>
                  </c:pt>
                  <c:pt idx="30">
                    <c:v>48</c:v>
                  </c:pt>
                  <c:pt idx="31">
                    <c:v>49</c:v>
                  </c:pt>
                  <c:pt idx="32">
                    <c:v>50</c:v>
                  </c:pt>
                  <c:pt idx="33">
                    <c:v>51</c:v>
                  </c:pt>
                  <c:pt idx="34">
                    <c:v>52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13</c:v>
                  </c:pt>
                  <c:pt idx="48">
                    <c:v>14</c:v>
                  </c:pt>
                  <c:pt idx="49">
                    <c:v>15</c:v>
                  </c:pt>
                  <c:pt idx="50">
                    <c:v>16</c:v>
                  </c:pt>
                  <c:pt idx="51">
                    <c:v>17</c:v>
                  </c:pt>
                  <c:pt idx="52">
                    <c:v>18</c:v>
                  </c:pt>
                  <c:pt idx="53">
                    <c:v>19</c:v>
                  </c:pt>
                  <c:pt idx="54">
                    <c:v>20</c:v>
                  </c:pt>
                  <c:pt idx="55">
                    <c:v>21</c:v>
                  </c:pt>
                  <c:pt idx="56">
                    <c:v>22</c:v>
                  </c:pt>
                  <c:pt idx="57">
                    <c:v>23</c:v>
                  </c:pt>
                  <c:pt idx="58">
                    <c:v>24</c:v>
                  </c:pt>
                  <c:pt idx="59">
                    <c:v>25</c:v>
                  </c:pt>
                  <c:pt idx="60">
                    <c:v>26</c:v>
                  </c:pt>
                  <c:pt idx="61">
                    <c:v>27</c:v>
                  </c:pt>
                  <c:pt idx="62">
                    <c:v>28</c:v>
                  </c:pt>
                  <c:pt idx="63">
                    <c:v>29</c:v>
                  </c:pt>
                  <c:pt idx="64">
                    <c:v>30</c:v>
                  </c:pt>
                  <c:pt idx="65">
                    <c:v>31</c:v>
                  </c:pt>
                  <c:pt idx="66">
                    <c:v>32</c:v>
                  </c:pt>
                  <c:pt idx="67">
                    <c:v>33</c:v>
                  </c:pt>
                  <c:pt idx="68">
                    <c:v>34</c:v>
                  </c:pt>
                  <c:pt idx="69">
                    <c:v>35</c:v>
                  </c:pt>
                  <c:pt idx="70">
                    <c:v>36</c:v>
                  </c:pt>
                  <c:pt idx="71">
                    <c:v>37</c:v>
                  </c:pt>
                  <c:pt idx="72">
                    <c:v>38</c:v>
                  </c:pt>
                  <c:pt idx="73">
                    <c:v>39</c:v>
                  </c:pt>
                  <c:pt idx="74">
                    <c:v>40</c:v>
                  </c:pt>
                  <c:pt idx="75">
                    <c:v>41</c:v>
                  </c:pt>
                  <c:pt idx="76">
                    <c:v>42</c:v>
                  </c:pt>
                  <c:pt idx="77">
                    <c:v>43</c:v>
                  </c:pt>
                  <c:pt idx="78">
                    <c:v>44</c:v>
                  </c:pt>
                  <c:pt idx="79">
                    <c:v>45</c:v>
                  </c:pt>
                  <c:pt idx="80">
                    <c:v>46</c:v>
                  </c:pt>
                  <c:pt idx="81">
                    <c:v>47</c:v>
                  </c:pt>
                  <c:pt idx="82">
                    <c:v>48</c:v>
                  </c:pt>
                  <c:pt idx="83">
                    <c:v>49</c:v>
                  </c:pt>
                  <c:pt idx="84">
                    <c:v>50</c:v>
                  </c:pt>
                  <c:pt idx="85">
                    <c:v>51</c:v>
                  </c:pt>
                  <c:pt idx="86">
                    <c:v>52</c:v>
                  </c:pt>
                  <c:pt idx="87">
                    <c:v>53</c:v>
                  </c:pt>
                  <c:pt idx="88">
                    <c:v>1</c:v>
                  </c:pt>
                  <c:pt idx="89">
                    <c:v>2</c:v>
                  </c:pt>
                  <c:pt idx="90">
                    <c:v>3</c:v>
                  </c:pt>
                  <c:pt idx="91">
                    <c:v>4</c:v>
                  </c:pt>
                  <c:pt idx="92">
                    <c:v>5</c:v>
                  </c:pt>
                  <c:pt idx="93">
                    <c:v>6</c:v>
                  </c:pt>
                  <c:pt idx="94">
                    <c:v>7</c:v>
                  </c:pt>
                  <c:pt idx="95">
                    <c:v>8</c:v>
                  </c:pt>
                  <c:pt idx="96">
                    <c:v>9</c:v>
                  </c:pt>
                  <c:pt idx="97">
                    <c:v>10</c:v>
                  </c:pt>
                  <c:pt idx="98">
                    <c:v>11</c:v>
                  </c:pt>
                  <c:pt idx="99">
                    <c:v>12</c:v>
                  </c:pt>
                  <c:pt idx="100">
                    <c:v>13</c:v>
                  </c:pt>
                  <c:pt idx="101">
                    <c:v>14</c:v>
                  </c:pt>
                  <c:pt idx="102">
                    <c:v>15</c:v>
                  </c:pt>
                  <c:pt idx="103">
                    <c:v>16</c:v>
                  </c:pt>
                  <c:pt idx="104">
                    <c:v>17</c:v>
                  </c:pt>
                  <c:pt idx="105">
                    <c:v>18</c:v>
                  </c:pt>
                  <c:pt idx="106">
                    <c:v>19</c:v>
                  </c:pt>
                  <c:pt idx="107">
                    <c:v>20</c:v>
                  </c:pt>
                  <c:pt idx="108">
                    <c:v>21</c:v>
                  </c:pt>
                  <c:pt idx="109">
                    <c:v>22</c:v>
                  </c:pt>
                  <c:pt idx="110">
                    <c:v>23</c:v>
                  </c:pt>
                  <c:pt idx="111">
                    <c:v>24</c:v>
                  </c:pt>
                  <c:pt idx="112">
                    <c:v>25</c:v>
                  </c:pt>
                  <c:pt idx="113">
                    <c:v>26</c:v>
                  </c:pt>
                  <c:pt idx="114">
                    <c:v>27</c:v>
                  </c:pt>
                  <c:pt idx="115">
                    <c:v>28</c:v>
                  </c:pt>
                  <c:pt idx="116">
                    <c:v>29</c:v>
                  </c:pt>
                  <c:pt idx="117">
                    <c:v>30</c:v>
                  </c:pt>
                  <c:pt idx="118">
                    <c:v>31</c:v>
                  </c:pt>
                  <c:pt idx="119">
                    <c:v>32</c:v>
                  </c:pt>
                  <c:pt idx="120">
                    <c:v>33</c:v>
                  </c:pt>
                  <c:pt idx="121">
                    <c:v>34</c:v>
                  </c:pt>
                  <c:pt idx="122">
                    <c:v>35</c:v>
                  </c:pt>
                  <c:pt idx="123">
                    <c:v>36</c:v>
                  </c:pt>
                  <c:pt idx="124">
                    <c:v>37</c:v>
                  </c:pt>
                  <c:pt idx="125">
                    <c:v>38</c:v>
                  </c:pt>
                  <c:pt idx="126">
                    <c:v>39</c:v>
                  </c:pt>
                  <c:pt idx="127">
                    <c:v>40</c:v>
                  </c:pt>
                  <c:pt idx="128">
                    <c:v>41</c:v>
                  </c:pt>
                  <c:pt idx="129">
                    <c:v>42</c:v>
                  </c:pt>
                  <c:pt idx="130">
                    <c:v>43</c:v>
                  </c:pt>
                  <c:pt idx="131">
                    <c:v>44</c:v>
                  </c:pt>
                  <c:pt idx="132">
                    <c:v>45</c:v>
                  </c:pt>
                  <c:pt idx="133">
                    <c:v>46</c:v>
                  </c:pt>
                  <c:pt idx="134">
                    <c:v>47</c:v>
                  </c:pt>
                  <c:pt idx="135">
                    <c:v>48</c:v>
                  </c:pt>
                  <c:pt idx="136">
                    <c:v>49</c:v>
                  </c:pt>
                  <c:pt idx="137">
                    <c:v>50</c:v>
                  </c:pt>
                  <c:pt idx="138">
                    <c:v>51</c:v>
                  </c:pt>
                  <c:pt idx="139">
                    <c:v>52</c:v>
                  </c:pt>
                  <c:pt idx="140">
                    <c:v>1</c:v>
                  </c:pt>
                  <c:pt idx="141">
                    <c:v>2</c:v>
                  </c:pt>
                  <c:pt idx="142">
                    <c:v>3</c:v>
                  </c:pt>
                  <c:pt idx="143">
                    <c:v>4</c:v>
                  </c:pt>
                  <c:pt idx="144">
                    <c:v>5</c:v>
                  </c:pt>
                  <c:pt idx="145">
                    <c:v>6</c:v>
                  </c:pt>
                  <c:pt idx="146">
                    <c:v>7</c:v>
                  </c:pt>
                  <c:pt idx="147">
                    <c:v>8</c:v>
                  </c:pt>
                  <c:pt idx="148">
                    <c:v>9</c:v>
                  </c:pt>
                  <c:pt idx="149">
                    <c:v>10</c:v>
                  </c:pt>
                  <c:pt idx="150">
                    <c:v>11</c:v>
                  </c:pt>
                  <c:pt idx="151">
                    <c:v>12</c:v>
                  </c:pt>
                  <c:pt idx="152">
                    <c:v>13</c:v>
                  </c:pt>
                  <c:pt idx="153">
                    <c:v>14</c:v>
                  </c:pt>
                  <c:pt idx="154">
                    <c:v>15</c:v>
                  </c:pt>
                  <c:pt idx="155">
                    <c:v>16</c:v>
                  </c:pt>
                  <c:pt idx="156">
                    <c:v>17</c:v>
                  </c:pt>
                  <c:pt idx="157">
                    <c:v>18</c:v>
                  </c:pt>
                  <c:pt idx="158">
                    <c:v>19</c:v>
                  </c:pt>
                  <c:pt idx="159">
                    <c:v>20</c:v>
                  </c:pt>
                  <c:pt idx="160">
                    <c:v>21</c:v>
                  </c:pt>
                  <c:pt idx="161">
                    <c:v>22</c:v>
                  </c:pt>
                  <c:pt idx="162">
                    <c:v>23</c:v>
                  </c:pt>
                  <c:pt idx="163">
                    <c:v>24</c:v>
                  </c:pt>
                  <c:pt idx="164">
                    <c:v>25</c:v>
                  </c:pt>
                  <c:pt idx="165">
                    <c:v>26</c:v>
                  </c:pt>
                  <c:pt idx="166">
                    <c:v>27</c:v>
                  </c:pt>
                  <c:pt idx="167">
                    <c:v>28</c:v>
                  </c:pt>
                  <c:pt idx="168">
                    <c:v>29</c:v>
                  </c:pt>
                  <c:pt idx="169">
                    <c:v>30</c:v>
                  </c:pt>
                  <c:pt idx="170">
                    <c:v>31</c:v>
                  </c:pt>
                  <c:pt idx="171">
                    <c:v>32</c:v>
                  </c:pt>
                  <c:pt idx="172">
                    <c:v>33</c:v>
                  </c:pt>
                  <c:pt idx="173">
                    <c:v>34</c:v>
                  </c:pt>
                  <c:pt idx="174">
                    <c:v>35</c:v>
                  </c:pt>
                  <c:pt idx="175">
                    <c:v>36</c:v>
                  </c:pt>
                  <c:pt idx="176">
                    <c:v>37</c:v>
                  </c:pt>
                  <c:pt idx="177">
                    <c:v>38</c:v>
                  </c:pt>
                  <c:pt idx="178">
                    <c:v>39</c:v>
                  </c:pt>
                  <c:pt idx="179">
                    <c:v>40</c:v>
                  </c:pt>
                  <c:pt idx="180">
                    <c:v>41</c:v>
                  </c:pt>
                  <c:pt idx="181">
                    <c:v>42</c:v>
                  </c:pt>
                  <c:pt idx="182">
                    <c:v>43</c:v>
                  </c:pt>
                  <c:pt idx="183">
                    <c:v>44</c:v>
                  </c:pt>
                  <c:pt idx="184">
                    <c:v>45</c:v>
                  </c:pt>
                  <c:pt idx="185">
                    <c:v>46</c:v>
                  </c:pt>
                  <c:pt idx="186">
                    <c:v>47</c:v>
                  </c:pt>
                  <c:pt idx="187">
                    <c:v>48</c:v>
                  </c:pt>
                  <c:pt idx="188">
                    <c:v>49</c:v>
                  </c:pt>
                  <c:pt idx="189">
                    <c:v>50</c:v>
                  </c:pt>
                  <c:pt idx="190">
                    <c:v>51</c:v>
                  </c:pt>
                  <c:pt idx="191">
                    <c:v>52</c:v>
                  </c:pt>
                  <c:pt idx="192">
                    <c:v>1</c:v>
                  </c:pt>
                  <c:pt idx="193">
                    <c:v>2</c:v>
                  </c:pt>
                  <c:pt idx="194">
                    <c:v>3</c:v>
                  </c:pt>
                  <c:pt idx="195">
                    <c:v>4</c:v>
                  </c:pt>
                  <c:pt idx="196">
                    <c:v>5</c:v>
                  </c:pt>
                  <c:pt idx="197">
                    <c:v>6</c:v>
                  </c:pt>
                  <c:pt idx="198">
                    <c:v>7</c:v>
                  </c:pt>
                  <c:pt idx="199">
                    <c:v>8</c:v>
                  </c:pt>
                  <c:pt idx="200">
                    <c:v>9</c:v>
                  </c:pt>
                  <c:pt idx="201">
                    <c:v>10</c:v>
                  </c:pt>
                  <c:pt idx="202">
                    <c:v>11</c:v>
                  </c:pt>
                  <c:pt idx="203">
                    <c:v>12</c:v>
                  </c:pt>
                  <c:pt idx="204">
                    <c:v>13</c:v>
                  </c:pt>
                  <c:pt idx="205">
                    <c:v>14</c:v>
                  </c:pt>
                  <c:pt idx="206">
                    <c:v>15</c:v>
                  </c:pt>
                  <c:pt idx="207">
                    <c:v>16</c:v>
                  </c:pt>
                  <c:pt idx="208">
                    <c:v>17</c:v>
                  </c:pt>
                  <c:pt idx="209">
                    <c:v>18</c:v>
                  </c:pt>
                  <c:pt idx="210">
                    <c:v>19</c:v>
                  </c:pt>
                  <c:pt idx="211">
                    <c:v>20</c:v>
                  </c:pt>
                  <c:pt idx="212">
                    <c:v>21</c:v>
                  </c:pt>
                  <c:pt idx="213">
                    <c:v>22</c:v>
                  </c:pt>
                  <c:pt idx="214">
                    <c:v>23</c:v>
                  </c:pt>
                  <c:pt idx="215">
                    <c:v>24</c:v>
                  </c:pt>
                  <c:pt idx="216">
                    <c:v>25</c:v>
                  </c:pt>
                  <c:pt idx="217">
                    <c:v>26</c:v>
                  </c:pt>
                  <c:pt idx="218">
                    <c:v>27</c:v>
                  </c:pt>
                  <c:pt idx="219">
                    <c:v>28</c:v>
                  </c:pt>
                  <c:pt idx="220">
                    <c:v>29</c:v>
                  </c:pt>
                  <c:pt idx="221">
                    <c:v>30</c:v>
                  </c:pt>
                  <c:pt idx="222">
                    <c:v>31</c:v>
                  </c:pt>
                  <c:pt idx="223">
                    <c:v>32</c:v>
                  </c:pt>
                  <c:pt idx="224">
                    <c:v>33</c:v>
                  </c:pt>
                  <c:pt idx="225">
                    <c:v>34</c:v>
                  </c:pt>
                  <c:pt idx="226">
                    <c:v>35</c:v>
                  </c:pt>
                  <c:pt idx="227">
                    <c:v>36</c:v>
                  </c:pt>
                  <c:pt idx="228">
                    <c:v>37</c:v>
                  </c:pt>
                  <c:pt idx="229">
                    <c:v>38</c:v>
                  </c:pt>
                  <c:pt idx="230">
                    <c:v>39</c:v>
                  </c:pt>
                </c:lvl>
                <c:lvl>
                  <c:pt idx="0">
                    <c:v>2013</c:v>
                  </c:pt>
                  <c:pt idx="35">
                    <c:v>2014</c:v>
                  </c:pt>
                  <c:pt idx="88">
                    <c:v>2015</c:v>
                  </c:pt>
                  <c:pt idx="140">
                    <c:v>2016</c:v>
                  </c:pt>
                  <c:pt idx="192">
                    <c:v>2017</c:v>
                  </c:pt>
                </c:lvl>
              </c:multiLvlStrCache>
            </c:multiLvlStrRef>
          </c:cat>
          <c:val>
            <c:numRef>
              <c:f>'SARI Cumulative'!$C$4:$C$234</c:f>
              <c:numCache>
                <c:formatCode>General</c:formatCode>
                <c:ptCount val="231"/>
                <c:pt idx="0">
                  <c:v>1259</c:v>
                </c:pt>
                <c:pt idx="1">
                  <c:v>1144</c:v>
                </c:pt>
                <c:pt idx="2">
                  <c:v>1299</c:v>
                </c:pt>
                <c:pt idx="3">
                  <c:v>1362</c:v>
                </c:pt>
                <c:pt idx="4">
                  <c:v>1294</c:v>
                </c:pt>
                <c:pt idx="5">
                  <c:v>1456</c:v>
                </c:pt>
                <c:pt idx="6">
                  <c:v>1377</c:v>
                </c:pt>
                <c:pt idx="7">
                  <c:v>1413</c:v>
                </c:pt>
                <c:pt idx="8">
                  <c:v>1306</c:v>
                </c:pt>
                <c:pt idx="9">
                  <c:v>1398</c:v>
                </c:pt>
                <c:pt idx="10">
                  <c:v>1358</c:v>
                </c:pt>
                <c:pt idx="11">
                  <c:v>1334</c:v>
                </c:pt>
                <c:pt idx="12">
                  <c:v>1271</c:v>
                </c:pt>
                <c:pt idx="13">
                  <c:v>1136</c:v>
                </c:pt>
                <c:pt idx="14">
                  <c:v>1020</c:v>
                </c:pt>
                <c:pt idx="15">
                  <c:v>1371</c:v>
                </c:pt>
                <c:pt idx="16">
                  <c:v>1275</c:v>
                </c:pt>
                <c:pt idx="17">
                  <c:v>1435</c:v>
                </c:pt>
                <c:pt idx="18">
                  <c:v>1276</c:v>
                </c:pt>
                <c:pt idx="19">
                  <c:v>1336</c:v>
                </c:pt>
                <c:pt idx="20">
                  <c:v>1438</c:v>
                </c:pt>
                <c:pt idx="21">
                  <c:v>1356</c:v>
                </c:pt>
                <c:pt idx="22">
                  <c:v>1359</c:v>
                </c:pt>
                <c:pt idx="23">
                  <c:v>1302</c:v>
                </c:pt>
                <c:pt idx="24">
                  <c:v>1265</c:v>
                </c:pt>
                <c:pt idx="25">
                  <c:v>1363</c:v>
                </c:pt>
                <c:pt idx="26">
                  <c:v>1277</c:v>
                </c:pt>
                <c:pt idx="27">
                  <c:v>1337</c:v>
                </c:pt>
                <c:pt idx="28">
                  <c:v>1474</c:v>
                </c:pt>
                <c:pt idx="29">
                  <c:v>1432</c:v>
                </c:pt>
                <c:pt idx="30">
                  <c:v>1428</c:v>
                </c:pt>
                <c:pt idx="31">
                  <c:v>1443</c:v>
                </c:pt>
                <c:pt idx="32">
                  <c:v>1445</c:v>
                </c:pt>
                <c:pt idx="33">
                  <c:v>1381</c:v>
                </c:pt>
                <c:pt idx="34">
                  <c:v>1368</c:v>
                </c:pt>
                <c:pt idx="35">
                  <c:v>987</c:v>
                </c:pt>
                <c:pt idx="36">
                  <c:v>1316</c:v>
                </c:pt>
                <c:pt idx="37">
                  <c:v>1203</c:v>
                </c:pt>
                <c:pt idx="38">
                  <c:v>1348</c:v>
                </c:pt>
                <c:pt idx="39">
                  <c:v>1145</c:v>
                </c:pt>
                <c:pt idx="40">
                  <c:v>1246</c:v>
                </c:pt>
                <c:pt idx="41">
                  <c:v>1315</c:v>
                </c:pt>
                <c:pt idx="42">
                  <c:v>1327</c:v>
                </c:pt>
                <c:pt idx="43">
                  <c:v>1295</c:v>
                </c:pt>
                <c:pt idx="44">
                  <c:v>1291</c:v>
                </c:pt>
                <c:pt idx="45">
                  <c:v>1330</c:v>
                </c:pt>
                <c:pt idx="46">
                  <c:v>1238</c:v>
                </c:pt>
                <c:pt idx="47">
                  <c:v>1308</c:v>
                </c:pt>
                <c:pt idx="48">
                  <c:v>1312</c:v>
                </c:pt>
                <c:pt idx="49">
                  <c:v>1224</c:v>
                </c:pt>
                <c:pt idx="50">
                  <c:v>1274</c:v>
                </c:pt>
                <c:pt idx="51">
                  <c:v>1339</c:v>
                </c:pt>
                <c:pt idx="52">
                  <c:v>1228</c:v>
                </c:pt>
                <c:pt idx="53">
                  <c:v>1337</c:v>
                </c:pt>
                <c:pt idx="54">
                  <c:v>1164</c:v>
                </c:pt>
                <c:pt idx="55">
                  <c:v>1438</c:v>
                </c:pt>
                <c:pt idx="56">
                  <c:v>1145</c:v>
                </c:pt>
                <c:pt idx="57">
                  <c:v>1328</c:v>
                </c:pt>
                <c:pt idx="58">
                  <c:v>1256</c:v>
                </c:pt>
                <c:pt idx="59">
                  <c:v>1326</c:v>
                </c:pt>
                <c:pt idx="60">
                  <c:v>1265</c:v>
                </c:pt>
                <c:pt idx="61">
                  <c:v>1188</c:v>
                </c:pt>
                <c:pt idx="62">
                  <c:v>1093</c:v>
                </c:pt>
                <c:pt idx="63">
                  <c:v>1260</c:v>
                </c:pt>
                <c:pt idx="64">
                  <c:v>1175</c:v>
                </c:pt>
                <c:pt idx="65">
                  <c:v>1073</c:v>
                </c:pt>
                <c:pt idx="66">
                  <c:v>1261</c:v>
                </c:pt>
                <c:pt idx="67">
                  <c:v>1319</c:v>
                </c:pt>
                <c:pt idx="68">
                  <c:v>1334</c:v>
                </c:pt>
                <c:pt idx="69">
                  <c:v>1310</c:v>
                </c:pt>
                <c:pt idx="70">
                  <c:v>1354</c:v>
                </c:pt>
                <c:pt idx="71">
                  <c:v>1461</c:v>
                </c:pt>
                <c:pt idx="72">
                  <c:v>1395</c:v>
                </c:pt>
                <c:pt idx="73">
                  <c:v>1395</c:v>
                </c:pt>
                <c:pt idx="74">
                  <c:v>1406</c:v>
                </c:pt>
                <c:pt idx="75">
                  <c:v>1279</c:v>
                </c:pt>
                <c:pt idx="76">
                  <c:v>1307</c:v>
                </c:pt>
                <c:pt idx="77">
                  <c:v>1290</c:v>
                </c:pt>
                <c:pt idx="78">
                  <c:v>1279</c:v>
                </c:pt>
                <c:pt idx="79">
                  <c:v>1325</c:v>
                </c:pt>
                <c:pt idx="80">
                  <c:v>1511</c:v>
                </c:pt>
                <c:pt idx="81">
                  <c:v>1368</c:v>
                </c:pt>
                <c:pt idx="82">
                  <c:v>1425</c:v>
                </c:pt>
                <c:pt idx="83">
                  <c:v>1342</c:v>
                </c:pt>
                <c:pt idx="84">
                  <c:v>1449</c:v>
                </c:pt>
                <c:pt idx="85">
                  <c:v>1386</c:v>
                </c:pt>
                <c:pt idx="86">
                  <c:v>1353</c:v>
                </c:pt>
                <c:pt idx="87">
                  <c:v>1415</c:v>
                </c:pt>
                <c:pt idx="88">
                  <c:v>1402</c:v>
                </c:pt>
                <c:pt idx="89">
                  <c:v>1413</c:v>
                </c:pt>
                <c:pt idx="90">
                  <c:v>1510</c:v>
                </c:pt>
                <c:pt idx="91">
                  <c:v>1569</c:v>
                </c:pt>
                <c:pt idx="92">
                  <c:v>1545</c:v>
                </c:pt>
                <c:pt idx="93">
                  <c:v>1505</c:v>
                </c:pt>
                <c:pt idx="94">
                  <c:v>1615</c:v>
                </c:pt>
                <c:pt idx="95">
                  <c:v>1493</c:v>
                </c:pt>
                <c:pt idx="96">
                  <c:v>1626</c:v>
                </c:pt>
                <c:pt idx="97">
                  <c:v>1600</c:v>
                </c:pt>
                <c:pt idx="98">
                  <c:v>1475</c:v>
                </c:pt>
                <c:pt idx="99">
                  <c:v>1490</c:v>
                </c:pt>
                <c:pt idx="100">
                  <c:v>1479</c:v>
                </c:pt>
                <c:pt idx="101">
                  <c:v>1229</c:v>
                </c:pt>
                <c:pt idx="102">
                  <c:v>1416</c:v>
                </c:pt>
                <c:pt idx="103">
                  <c:v>1489</c:v>
                </c:pt>
                <c:pt idx="104">
                  <c:v>1437</c:v>
                </c:pt>
                <c:pt idx="105">
                  <c:v>1328</c:v>
                </c:pt>
                <c:pt idx="106">
                  <c:v>1291</c:v>
                </c:pt>
                <c:pt idx="107">
                  <c:v>1422</c:v>
                </c:pt>
                <c:pt idx="108">
                  <c:v>1387</c:v>
                </c:pt>
                <c:pt idx="109">
                  <c:v>1321</c:v>
                </c:pt>
                <c:pt idx="110">
                  <c:v>1266</c:v>
                </c:pt>
                <c:pt idx="111">
                  <c:v>1196</c:v>
                </c:pt>
                <c:pt idx="112">
                  <c:v>1351</c:v>
                </c:pt>
                <c:pt idx="113">
                  <c:v>1242</c:v>
                </c:pt>
                <c:pt idx="114">
                  <c:v>1164</c:v>
                </c:pt>
                <c:pt idx="115">
                  <c:v>839</c:v>
                </c:pt>
                <c:pt idx="116">
                  <c:v>1043</c:v>
                </c:pt>
                <c:pt idx="117">
                  <c:v>1237</c:v>
                </c:pt>
                <c:pt idx="118">
                  <c:v>1322</c:v>
                </c:pt>
                <c:pt idx="119">
                  <c:v>1239</c:v>
                </c:pt>
                <c:pt idx="120">
                  <c:v>1208</c:v>
                </c:pt>
                <c:pt idx="121">
                  <c:v>1266</c:v>
                </c:pt>
                <c:pt idx="122">
                  <c:v>1355</c:v>
                </c:pt>
                <c:pt idx="123">
                  <c:v>1304</c:v>
                </c:pt>
                <c:pt idx="124">
                  <c:v>1325</c:v>
                </c:pt>
                <c:pt idx="125">
                  <c:v>1131</c:v>
                </c:pt>
                <c:pt idx="126">
                  <c:v>1294</c:v>
                </c:pt>
                <c:pt idx="127">
                  <c:v>1319</c:v>
                </c:pt>
                <c:pt idx="128">
                  <c:v>1220</c:v>
                </c:pt>
                <c:pt idx="129">
                  <c:v>1306</c:v>
                </c:pt>
                <c:pt idx="130">
                  <c:v>1278</c:v>
                </c:pt>
                <c:pt idx="131">
                  <c:v>1308</c:v>
                </c:pt>
                <c:pt idx="132">
                  <c:v>1282</c:v>
                </c:pt>
                <c:pt idx="133">
                  <c:v>1312</c:v>
                </c:pt>
                <c:pt idx="134">
                  <c:v>1182</c:v>
                </c:pt>
                <c:pt idx="135">
                  <c:v>1284</c:v>
                </c:pt>
                <c:pt idx="136">
                  <c:v>1273</c:v>
                </c:pt>
                <c:pt idx="137">
                  <c:v>1293</c:v>
                </c:pt>
                <c:pt idx="138">
                  <c:v>1238</c:v>
                </c:pt>
                <c:pt idx="139">
                  <c:v>1229</c:v>
                </c:pt>
                <c:pt idx="140">
                  <c:v>1415</c:v>
                </c:pt>
                <c:pt idx="141">
                  <c:v>1393</c:v>
                </c:pt>
                <c:pt idx="142">
                  <c:v>1292</c:v>
                </c:pt>
                <c:pt idx="143">
                  <c:v>1267</c:v>
                </c:pt>
                <c:pt idx="144">
                  <c:v>1327</c:v>
                </c:pt>
                <c:pt idx="145">
                  <c:v>1207</c:v>
                </c:pt>
                <c:pt idx="146">
                  <c:v>1369</c:v>
                </c:pt>
                <c:pt idx="147">
                  <c:v>1256</c:v>
                </c:pt>
                <c:pt idx="148">
                  <c:v>1307</c:v>
                </c:pt>
                <c:pt idx="149">
                  <c:v>1307</c:v>
                </c:pt>
                <c:pt idx="150">
                  <c:v>1482</c:v>
                </c:pt>
                <c:pt idx="151">
                  <c:v>1494</c:v>
                </c:pt>
                <c:pt idx="152">
                  <c:v>1506</c:v>
                </c:pt>
                <c:pt idx="153">
                  <c:v>1655</c:v>
                </c:pt>
                <c:pt idx="154">
                  <c:v>1712</c:v>
                </c:pt>
                <c:pt idx="155">
                  <c:v>1689</c:v>
                </c:pt>
                <c:pt idx="156">
                  <c:v>1728</c:v>
                </c:pt>
                <c:pt idx="157">
                  <c:v>1562</c:v>
                </c:pt>
                <c:pt idx="158">
                  <c:v>1504</c:v>
                </c:pt>
                <c:pt idx="159">
                  <c:v>1456</c:v>
                </c:pt>
                <c:pt idx="160">
                  <c:v>1576</c:v>
                </c:pt>
                <c:pt idx="161">
                  <c:v>1661</c:v>
                </c:pt>
                <c:pt idx="162">
                  <c:v>1571</c:v>
                </c:pt>
                <c:pt idx="163">
                  <c:v>1541</c:v>
                </c:pt>
                <c:pt idx="164">
                  <c:v>1537</c:v>
                </c:pt>
                <c:pt idx="165">
                  <c:v>1490</c:v>
                </c:pt>
                <c:pt idx="166">
                  <c:v>1169</c:v>
                </c:pt>
                <c:pt idx="167">
                  <c:v>1439</c:v>
                </c:pt>
                <c:pt idx="168">
                  <c:v>1510</c:v>
                </c:pt>
                <c:pt idx="169">
                  <c:v>1644</c:v>
                </c:pt>
                <c:pt idx="170">
                  <c:v>1696</c:v>
                </c:pt>
                <c:pt idx="171">
                  <c:v>1562</c:v>
                </c:pt>
                <c:pt idx="172">
                  <c:v>1388</c:v>
                </c:pt>
                <c:pt idx="173">
                  <c:v>1583</c:v>
                </c:pt>
                <c:pt idx="174">
                  <c:v>1665</c:v>
                </c:pt>
                <c:pt idx="175">
                  <c:v>1453</c:v>
                </c:pt>
                <c:pt idx="176">
                  <c:v>1414</c:v>
                </c:pt>
                <c:pt idx="177">
                  <c:v>1448</c:v>
                </c:pt>
                <c:pt idx="178">
                  <c:v>1505</c:v>
                </c:pt>
                <c:pt idx="179">
                  <c:v>1330</c:v>
                </c:pt>
                <c:pt idx="180">
                  <c:v>1279</c:v>
                </c:pt>
                <c:pt idx="181">
                  <c:v>1292</c:v>
                </c:pt>
                <c:pt idx="182">
                  <c:v>1467</c:v>
                </c:pt>
                <c:pt idx="183">
                  <c:v>1588</c:v>
                </c:pt>
                <c:pt idx="184">
                  <c:v>1595</c:v>
                </c:pt>
                <c:pt idx="185">
                  <c:v>1605</c:v>
                </c:pt>
                <c:pt idx="186">
                  <c:v>1642</c:v>
                </c:pt>
                <c:pt idx="187">
                  <c:v>1465</c:v>
                </c:pt>
                <c:pt idx="188">
                  <c:v>1530</c:v>
                </c:pt>
                <c:pt idx="189">
                  <c:v>1207</c:v>
                </c:pt>
                <c:pt idx="190">
                  <c:v>1101</c:v>
                </c:pt>
                <c:pt idx="191">
                  <c:v>1155</c:v>
                </c:pt>
                <c:pt idx="192">
                  <c:v>1463</c:v>
                </c:pt>
                <c:pt idx="193">
                  <c:v>1551</c:v>
                </c:pt>
                <c:pt idx="194">
                  <c:v>1671</c:v>
                </c:pt>
                <c:pt idx="195">
                  <c:v>1545</c:v>
                </c:pt>
                <c:pt idx="196">
                  <c:v>1554</c:v>
                </c:pt>
                <c:pt idx="197">
                  <c:v>1742</c:v>
                </c:pt>
                <c:pt idx="198">
                  <c:v>1597</c:v>
                </c:pt>
                <c:pt idx="199">
                  <c:v>1605</c:v>
                </c:pt>
                <c:pt idx="200">
                  <c:v>1565</c:v>
                </c:pt>
                <c:pt idx="201">
                  <c:v>1465</c:v>
                </c:pt>
                <c:pt idx="202">
                  <c:v>1616</c:v>
                </c:pt>
                <c:pt idx="203">
                  <c:v>1644</c:v>
                </c:pt>
                <c:pt idx="204">
                  <c:v>1617</c:v>
                </c:pt>
                <c:pt idx="205">
                  <c:v>1738</c:v>
                </c:pt>
                <c:pt idx="206">
                  <c:v>1692</c:v>
                </c:pt>
                <c:pt idx="207">
                  <c:v>1731</c:v>
                </c:pt>
                <c:pt idx="208">
                  <c:v>1697</c:v>
                </c:pt>
                <c:pt idx="209">
                  <c:v>1664</c:v>
                </c:pt>
                <c:pt idx="210">
                  <c:v>1812</c:v>
                </c:pt>
                <c:pt idx="211">
                  <c:v>1728</c:v>
                </c:pt>
                <c:pt idx="212">
                  <c:v>1420</c:v>
                </c:pt>
                <c:pt idx="213">
                  <c:v>1493</c:v>
                </c:pt>
                <c:pt idx="214">
                  <c:v>1463</c:v>
                </c:pt>
                <c:pt idx="215">
                  <c:v>1415</c:v>
                </c:pt>
                <c:pt idx="216">
                  <c:v>1167</c:v>
                </c:pt>
                <c:pt idx="217">
                  <c:v>966</c:v>
                </c:pt>
                <c:pt idx="218">
                  <c:v>1436</c:v>
                </c:pt>
                <c:pt idx="219">
                  <c:v>1502</c:v>
                </c:pt>
                <c:pt idx="220">
                  <c:v>1416</c:v>
                </c:pt>
                <c:pt idx="221">
                  <c:v>1441</c:v>
                </c:pt>
                <c:pt idx="222">
                  <c:v>1242</c:v>
                </c:pt>
                <c:pt idx="223">
                  <c:v>1204</c:v>
                </c:pt>
                <c:pt idx="224">
                  <c:v>1200</c:v>
                </c:pt>
                <c:pt idx="225">
                  <c:v>1223</c:v>
                </c:pt>
                <c:pt idx="226">
                  <c:v>1125</c:v>
                </c:pt>
                <c:pt idx="227">
                  <c:v>1255</c:v>
                </c:pt>
                <c:pt idx="228">
                  <c:v>1282</c:v>
                </c:pt>
                <c:pt idx="229">
                  <c:v>621</c:v>
                </c:pt>
                <c:pt idx="23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97-4011-96E0-CDD87D46F5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56578032"/>
        <c:axId val="356577472"/>
      </c:barChart>
      <c:lineChart>
        <c:grouping val="standard"/>
        <c:varyColors val="0"/>
        <c:ser>
          <c:idx val="1"/>
          <c:order val="1"/>
          <c:tx>
            <c:strRef>
              <c:f>'SARI Cumulative'!$R$1</c:f>
              <c:strCache>
                <c:ptCount val="1"/>
                <c:pt idx="0">
                  <c:v>% ISPA Berat</c:v>
                </c:pt>
              </c:strCache>
            </c:strRef>
          </c:tx>
          <c:spPr>
            <a:ln>
              <a:solidFill>
                <a:srgbClr val="C00000"/>
              </a:solidFill>
            </a:ln>
          </c:spPr>
          <c:marker>
            <c:symbol val="none"/>
          </c:marker>
          <c:cat>
            <c:multiLvlStrRef>
              <c:f>'SARI Cumulative'!$A$4:$B$234</c:f>
              <c:multiLvlStrCache>
                <c:ptCount val="231"/>
                <c:lvl>
                  <c:pt idx="0">
                    <c:v>18</c:v>
                  </c:pt>
                  <c:pt idx="1">
                    <c:v>19</c:v>
                  </c:pt>
                  <c:pt idx="2">
                    <c:v>20</c:v>
                  </c:pt>
                  <c:pt idx="3">
                    <c:v>21</c:v>
                  </c:pt>
                  <c:pt idx="4">
                    <c:v>22</c:v>
                  </c:pt>
                  <c:pt idx="5">
                    <c:v>23</c:v>
                  </c:pt>
                  <c:pt idx="6">
                    <c:v>24</c:v>
                  </c:pt>
                  <c:pt idx="7">
                    <c:v>25</c:v>
                  </c:pt>
                  <c:pt idx="8">
                    <c:v>26</c:v>
                  </c:pt>
                  <c:pt idx="9">
                    <c:v>27</c:v>
                  </c:pt>
                  <c:pt idx="10">
                    <c:v>28</c:v>
                  </c:pt>
                  <c:pt idx="11">
                    <c:v>29</c:v>
                  </c:pt>
                  <c:pt idx="12">
                    <c:v>30</c:v>
                  </c:pt>
                  <c:pt idx="13">
                    <c:v>31</c:v>
                  </c:pt>
                  <c:pt idx="14">
                    <c:v>32</c:v>
                  </c:pt>
                  <c:pt idx="15">
                    <c:v>33</c:v>
                  </c:pt>
                  <c:pt idx="16">
                    <c:v>34</c:v>
                  </c:pt>
                  <c:pt idx="17">
                    <c:v>35</c:v>
                  </c:pt>
                  <c:pt idx="18">
                    <c:v>36</c:v>
                  </c:pt>
                  <c:pt idx="19">
                    <c:v>37</c:v>
                  </c:pt>
                  <c:pt idx="20">
                    <c:v>38</c:v>
                  </c:pt>
                  <c:pt idx="21">
                    <c:v>39</c:v>
                  </c:pt>
                  <c:pt idx="22">
                    <c:v>40</c:v>
                  </c:pt>
                  <c:pt idx="23">
                    <c:v>41</c:v>
                  </c:pt>
                  <c:pt idx="24">
                    <c:v>42</c:v>
                  </c:pt>
                  <c:pt idx="25">
                    <c:v>43</c:v>
                  </c:pt>
                  <c:pt idx="26">
                    <c:v>44</c:v>
                  </c:pt>
                  <c:pt idx="27">
                    <c:v>45</c:v>
                  </c:pt>
                  <c:pt idx="28">
                    <c:v>46</c:v>
                  </c:pt>
                  <c:pt idx="29">
                    <c:v>47</c:v>
                  </c:pt>
                  <c:pt idx="30">
                    <c:v>48</c:v>
                  </c:pt>
                  <c:pt idx="31">
                    <c:v>49</c:v>
                  </c:pt>
                  <c:pt idx="32">
                    <c:v>50</c:v>
                  </c:pt>
                  <c:pt idx="33">
                    <c:v>51</c:v>
                  </c:pt>
                  <c:pt idx="34">
                    <c:v>52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13</c:v>
                  </c:pt>
                  <c:pt idx="48">
                    <c:v>14</c:v>
                  </c:pt>
                  <c:pt idx="49">
                    <c:v>15</c:v>
                  </c:pt>
                  <c:pt idx="50">
                    <c:v>16</c:v>
                  </c:pt>
                  <c:pt idx="51">
                    <c:v>17</c:v>
                  </c:pt>
                  <c:pt idx="52">
                    <c:v>18</c:v>
                  </c:pt>
                  <c:pt idx="53">
                    <c:v>19</c:v>
                  </c:pt>
                  <c:pt idx="54">
                    <c:v>20</c:v>
                  </c:pt>
                  <c:pt idx="55">
                    <c:v>21</c:v>
                  </c:pt>
                  <c:pt idx="56">
                    <c:v>22</c:v>
                  </c:pt>
                  <c:pt idx="57">
                    <c:v>23</c:v>
                  </c:pt>
                  <c:pt idx="58">
                    <c:v>24</c:v>
                  </c:pt>
                  <c:pt idx="59">
                    <c:v>25</c:v>
                  </c:pt>
                  <c:pt idx="60">
                    <c:v>26</c:v>
                  </c:pt>
                  <c:pt idx="61">
                    <c:v>27</c:v>
                  </c:pt>
                  <c:pt idx="62">
                    <c:v>28</c:v>
                  </c:pt>
                  <c:pt idx="63">
                    <c:v>29</c:v>
                  </c:pt>
                  <c:pt idx="64">
                    <c:v>30</c:v>
                  </c:pt>
                  <c:pt idx="65">
                    <c:v>31</c:v>
                  </c:pt>
                  <c:pt idx="66">
                    <c:v>32</c:v>
                  </c:pt>
                  <c:pt idx="67">
                    <c:v>33</c:v>
                  </c:pt>
                  <c:pt idx="68">
                    <c:v>34</c:v>
                  </c:pt>
                  <c:pt idx="69">
                    <c:v>35</c:v>
                  </c:pt>
                  <c:pt idx="70">
                    <c:v>36</c:v>
                  </c:pt>
                  <c:pt idx="71">
                    <c:v>37</c:v>
                  </c:pt>
                  <c:pt idx="72">
                    <c:v>38</c:v>
                  </c:pt>
                  <c:pt idx="73">
                    <c:v>39</c:v>
                  </c:pt>
                  <c:pt idx="74">
                    <c:v>40</c:v>
                  </c:pt>
                  <c:pt idx="75">
                    <c:v>41</c:v>
                  </c:pt>
                  <c:pt idx="76">
                    <c:v>42</c:v>
                  </c:pt>
                  <c:pt idx="77">
                    <c:v>43</c:v>
                  </c:pt>
                  <c:pt idx="78">
                    <c:v>44</c:v>
                  </c:pt>
                  <c:pt idx="79">
                    <c:v>45</c:v>
                  </c:pt>
                  <c:pt idx="80">
                    <c:v>46</c:v>
                  </c:pt>
                  <c:pt idx="81">
                    <c:v>47</c:v>
                  </c:pt>
                  <c:pt idx="82">
                    <c:v>48</c:v>
                  </c:pt>
                  <c:pt idx="83">
                    <c:v>49</c:v>
                  </c:pt>
                  <c:pt idx="84">
                    <c:v>50</c:v>
                  </c:pt>
                  <c:pt idx="85">
                    <c:v>51</c:v>
                  </c:pt>
                  <c:pt idx="86">
                    <c:v>52</c:v>
                  </c:pt>
                  <c:pt idx="87">
                    <c:v>53</c:v>
                  </c:pt>
                  <c:pt idx="88">
                    <c:v>1</c:v>
                  </c:pt>
                  <c:pt idx="89">
                    <c:v>2</c:v>
                  </c:pt>
                  <c:pt idx="90">
                    <c:v>3</c:v>
                  </c:pt>
                  <c:pt idx="91">
                    <c:v>4</c:v>
                  </c:pt>
                  <c:pt idx="92">
                    <c:v>5</c:v>
                  </c:pt>
                  <c:pt idx="93">
                    <c:v>6</c:v>
                  </c:pt>
                  <c:pt idx="94">
                    <c:v>7</c:v>
                  </c:pt>
                  <c:pt idx="95">
                    <c:v>8</c:v>
                  </c:pt>
                  <c:pt idx="96">
                    <c:v>9</c:v>
                  </c:pt>
                  <c:pt idx="97">
                    <c:v>10</c:v>
                  </c:pt>
                  <c:pt idx="98">
                    <c:v>11</c:v>
                  </c:pt>
                  <c:pt idx="99">
                    <c:v>12</c:v>
                  </c:pt>
                  <c:pt idx="100">
                    <c:v>13</c:v>
                  </c:pt>
                  <c:pt idx="101">
                    <c:v>14</c:v>
                  </c:pt>
                  <c:pt idx="102">
                    <c:v>15</c:v>
                  </c:pt>
                  <c:pt idx="103">
                    <c:v>16</c:v>
                  </c:pt>
                  <c:pt idx="104">
                    <c:v>17</c:v>
                  </c:pt>
                  <c:pt idx="105">
                    <c:v>18</c:v>
                  </c:pt>
                  <c:pt idx="106">
                    <c:v>19</c:v>
                  </c:pt>
                  <c:pt idx="107">
                    <c:v>20</c:v>
                  </c:pt>
                  <c:pt idx="108">
                    <c:v>21</c:v>
                  </c:pt>
                  <c:pt idx="109">
                    <c:v>22</c:v>
                  </c:pt>
                  <c:pt idx="110">
                    <c:v>23</c:v>
                  </c:pt>
                  <c:pt idx="111">
                    <c:v>24</c:v>
                  </c:pt>
                  <c:pt idx="112">
                    <c:v>25</c:v>
                  </c:pt>
                  <c:pt idx="113">
                    <c:v>26</c:v>
                  </c:pt>
                  <c:pt idx="114">
                    <c:v>27</c:v>
                  </c:pt>
                  <c:pt idx="115">
                    <c:v>28</c:v>
                  </c:pt>
                  <c:pt idx="116">
                    <c:v>29</c:v>
                  </c:pt>
                  <c:pt idx="117">
                    <c:v>30</c:v>
                  </c:pt>
                  <c:pt idx="118">
                    <c:v>31</c:v>
                  </c:pt>
                  <c:pt idx="119">
                    <c:v>32</c:v>
                  </c:pt>
                  <c:pt idx="120">
                    <c:v>33</c:v>
                  </c:pt>
                  <c:pt idx="121">
                    <c:v>34</c:v>
                  </c:pt>
                  <c:pt idx="122">
                    <c:v>35</c:v>
                  </c:pt>
                  <c:pt idx="123">
                    <c:v>36</c:v>
                  </c:pt>
                  <c:pt idx="124">
                    <c:v>37</c:v>
                  </c:pt>
                  <c:pt idx="125">
                    <c:v>38</c:v>
                  </c:pt>
                  <c:pt idx="126">
                    <c:v>39</c:v>
                  </c:pt>
                  <c:pt idx="127">
                    <c:v>40</c:v>
                  </c:pt>
                  <c:pt idx="128">
                    <c:v>41</c:v>
                  </c:pt>
                  <c:pt idx="129">
                    <c:v>42</c:v>
                  </c:pt>
                  <c:pt idx="130">
                    <c:v>43</c:v>
                  </c:pt>
                  <c:pt idx="131">
                    <c:v>44</c:v>
                  </c:pt>
                  <c:pt idx="132">
                    <c:v>45</c:v>
                  </c:pt>
                  <c:pt idx="133">
                    <c:v>46</c:v>
                  </c:pt>
                  <c:pt idx="134">
                    <c:v>47</c:v>
                  </c:pt>
                  <c:pt idx="135">
                    <c:v>48</c:v>
                  </c:pt>
                  <c:pt idx="136">
                    <c:v>49</c:v>
                  </c:pt>
                  <c:pt idx="137">
                    <c:v>50</c:v>
                  </c:pt>
                  <c:pt idx="138">
                    <c:v>51</c:v>
                  </c:pt>
                  <c:pt idx="139">
                    <c:v>52</c:v>
                  </c:pt>
                  <c:pt idx="140">
                    <c:v>1</c:v>
                  </c:pt>
                  <c:pt idx="141">
                    <c:v>2</c:v>
                  </c:pt>
                  <c:pt idx="142">
                    <c:v>3</c:v>
                  </c:pt>
                  <c:pt idx="143">
                    <c:v>4</c:v>
                  </c:pt>
                  <c:pt idx="144">
                    <c:v>5</c:v>
                  </c:pt>
                  <c:pt idx="145">
                    <c:v>6</c:v>
                  </c:pt>
                  <c:pt idx="146">
                    <c:v>7</c:v>
                  </c:pt>
                  <c:pt idx="147">
                    <c:v>8</c:v>
                  </c:pt>
                  <c:pt idx="148">
                    <c:v>9</c:v>
                  </c:pt>
                  <c:pt idx="149">
                    <c:v>10</c:v>
                  </c:pt>
                  <c:pt idx="150">
                    <c:v>11</c:v>
                  </c:pt>
                  <c:pt idx="151">
                    <c:v>12</c:v>
                  </c:pt>
                  <c:pt idx="152">
                    <c:v>13</c:v>
                  </c:pt>
                  <c:pt idx="153">
                    <c:v>14</c:v>
                  </c:pt>
                  <c:pt idx="154">
                    <c:v>15</c:v>
                  </c:pt>
                  <c:pt idx="155">
                    <c:v>16</c:v>
                  </c:pt>
                  <c:pt idx="156">
                    <c:v>17</c:v>
                  </c:pt>
                  <c:pt idx="157">
                    <c:v>18</c:v>
                  </c:pt>
                  <c:pt idx="158">
                    <c:v>19</c:v>
                  </c:pt>
                  <c:pt idx="159">
                    <c:v>20</c:v>
                  </c:pt>
                  <c:pt idx="160">
                    <c:v>21</c:v>
                  </c:pt>
                  <c:pt idx="161">
                    <c:v>22</c:v>
                  </c:pt>
                  <c:pt idx="162">
                    <c:v>23</c:v>
                  </c:pt>
                  <c:pt idx="163">
                    <c:v>24</c:v>
                  </c:pt>
                  <c:pt idx="164">
                    <c:v>25</c:v>
                  </c:pt>
                  <c:pt idx="165">
                    <c:v>26</c:v>
                  </c:pt>
                  <c:pt idx="166">
                    <c:v>27</c:v>
                  </c:pt>
                  <c:pt idx="167">
                    <c:v>28</c:v>
                  </c:pt>
                  <c:pt idx="168">
                    <c:v>29</c:v>
                  </c:pt>
                  <c:pt idx="169">
                    <c:v>30</c:v>
                  </c:pt>
                  <c:pt idx="170">
                    <c:v>31</c:v>
                  </c:pt>
                  <c:pt idx="171">
                    <c:v>32</c:v>
                  </c:pt>
                  <c:pt idx="172">
                    <c:v>33</c:v>
                  </c:pt>
                  <c:pt idx="173">
                    <c:v>34</c:v>
                  </c:pt>
                  <c:pt idx="174">
                    <c:v>35</c:v>
                  </c:pt>
                  <c:pt idx="175">
                    <c:v>36</c:v>
                  </c:pt>
                  <c:pt idx="176">
                    <c:v>37</c:v>
                  </c:pt>
                  <c:pt idx="177">
                    <c:v>38</c:v>
                  </c:pt>
                  <c:pt idx="178">
                    <c:v>39</c:v>
                  </c:pt>
                  <c:pt idx="179">
                    <c:v>40</c:v>
                  </c:pt>
                  <c:pt idx="180">
                    <c:v>41</c:v>
                  </c:pt>
                  <c:pt idx="181">
                    <c:v>42</c:v>
                  </c:pt>
                  <c:pt idx="182">
                    <c:v>43</c:v>
                  </c:pt>
                  <c:pt idx="183">
                    <c:v>44</c:v>
                  </c:pt>
                  <c:pt idx="184">
                    <c:v>45</c:v>
                  </c:pt>
                  <c:pt idx="185">
                    <c:v>46</c:v>
                  </c:pt>
                  <c:pt idx="186">
                    <c:v>47</c:v>
                  </c:pt>
                  <c:pt idx="187">
                    <c:v>48</c:v>
                  </c:pt>
                  <c:pt idx="188">
                    <c:v>49</c:v>
                  </c:pt>
                  <c:pt idx="189">
                    <c:v>50</c:v>
                  </c:pt>
                  <c:pt idx="190">
                    <c:v>51</c:v>
                  </c:pt>
                  <c:pt idx="191">
                    <c:v>52</c:v>
                  </c:pt>
                  <c:pt idx="192">
                    <c:v>1</c:v>
                  </c:pt>
                  <c:pt idx="193">
                    <c:v>2</c:v>
                  </c:pt>
                  <c:pt idx="194">
                    <c:v>3</c:v>
                  </c:pt>
                  <c:pt idx="195">
                    <c:v>4</c:v>
                  </c:pt>
                  <c:pt idx="196">
                    <c:v>5</c:v>
                  </c:pt>
                  <c:pt idx="197">
                    <c:v>6</c:v>
                  </c:pt>
                  <c:pt idx="198">
                    <c:v>7</c:v>
                  </c:pt>
                  <c:pt idx="199">
                    <c:v>8</c:v>
                  </c:pt>
                  <c:pt idx="200">
                    <c:v>9</c:v>
                  </c:pt>
                  <c:pt idx="201">
                    <c:v>10</c:v>
                  </c:pt>
                  <c:pt idx="202">
                    <c:v>11</c:v>
                  </c:pt>
                  <c:pt idx="203">
                    <c:v>12</c:v>
                  </c:pt>
                  <c:pt idx="204">
                    <c:v>13</c:v>
                  </c:pt>
                  <c:pt idx="205">
                    <c:v>14</c:v>
                  </c:pt>
                  <c:pt idx="206">
                    <c:v>15</c:v>
                  </c:pt>
                  <c:pt idx="207">
                    <c:v>16</c:v>
                  </c:pt>
                  <c:pt idx="208">
                    <c:v>17</c:v>
                  </c:pt>
                  <c:pt idx="209">
                    <c:v>18</c:v>
                  </c:pt>
                  <c:pt idx="210">
                    <c:v>19</c:v>
                  </c:pt>
                  <c:pt idx="211">
                    <c:v>20</c:v>
                  </c:pt>
                  <c:pt idx="212">
                    <c:v>21</c:v>
                  </c:pt>
                  <c:pt idx="213">
                    <c:v>22</c:v>
                  </c:pt>
                  <c:pt idx="214">
                    <c:v>23</c:v>
                  </c:pt>
                  <c:pt idx="215">
                    <c:v>24</c:v>
                  </c:pt>
                  <c:pt idx="216">
                    <c:v>25</c:v>
                  </c:pt>
                  <c:pt idx="217">
                    <c:v>26</c:v>
                  </c:pt>
                  <c:pt idx="218">
                    <c:v>27</c:v>
                  </c:pt>
                  <c:pt idx="219">
                    <c:v>28</c:v>
                  </c:pt>
                  <c:pt idx="220">
                    <c:v>29</c:v>
                  </c:pt>
                  <c:pt idx="221">
                    <c:v>30</c:v>
                  </c:pt>
                  <c:pt idx="222">
                    <c:v>31</c:v>
                  </c:pt>
                  <c:pt idx="223">
                    <c:v>32</c:v>
                  </c:pt>
                  <c:pt idx="224">
                    <c:v>33</c:v>
                  </c:pt>
                  <c:pt idx="225">
                    <c:v>34</c:v>
                  </c:pt>
                  <c:pt idx="226">
                    <c:v>35</c:v>
                  </c:pt>
                  <c:pt idx="227">
                    <c:v>36</c:v>
                  </c:pt>
                  <c:pt idx="228">
                    <c:v>37</c:v>
                  </c:pt>
                  <c:pt idx="229">
                    <c:v>38</c:v>
                  </c:pt>
                  <c:pt idx="230">
                    <c:v>39</c:v>
                  </c:pt>
                </c:lvl>
                <c:lvl>
                  <c:pt idx="0">
                    <c:v>2013</c:v>
                  </c:pt>
                  <c:pt idx="35">
                    <c:v>2014</c:v>
                  </c:pt>
                  <c:pt idx="88">
                    <c:v>2015</c:v>
                  </c:pt>
                  <c:pt idx="140">
                    <c:v>2016</c:v>
                  </c:pt>
                  <c:pt idx="192">
                    <c:v>2017</c:v>
                  </c:pt>
                </c:lvl>
              </c:multiLvlStrCache>
            </c:multiLvlStrRef>
          </c:cat>
          <c:val>
            <c:numRef>
              <c:f>'SARI Cumulative'!$R$4:$R$234</c:f>
              <c:numCache>
                <c:formatCode>0%</c:formatCode>
                <c:ptCount val="231"/>
                <c:pt idx="0">
                  <c:v>1.3502779984114401E-2</c:v>
                </c:pt>
                <c:pt idx="1">
                  <c:v>6.9930069930069904E-3</c:v>
                </c:pt>
                <c:pt idx="2">
                  <c:v>6.1585835257890699E-3</c:v>
                </c:pt>
                <c:pt idx="3">
                  <c:v>8.8105726872246704E-3</c:v>
                </c:pt>
                <c:pt idx="4">
                  <c:v>7.7279752704791302E-3</c:v>
                </c:pt>
                <c:pt idx="5">
                  <c:v>1.37362637362637E-2</c:v>
                </c:pt>
                <c:pt idx="6">
                  <c:v>9.44081336238199E-3</c:v>
                </c:pt>
                <c:pt idx="7">
                  <c:v>7.7848549186128801E-3</c:v>
                </c:pt>
                <c:pt idx="8">
                  <c:v>9.18836140888208E-3</c:v>
                </c:pt>
                <c:pt idx="9">
                  <c:v>7.8683834048640898E-3</c:v>
                </c:pt>
                <c:pt idx="10">
                  <c:v>3.6818851251840898E-3</c:v>
                </c:pt>
                <c:pt idx="11">
                  <c:v>1.12443778110945E-2</c:v>
                </c:pt>
                <c:pt idx="12">
                  <c:v>2.0456333595594001E-2</c:v>
                </c:pt>
                <c:pt idx="13">
                  <c:v>1.2323943661971801E-2</c:v>
                </c:pt>
                <c:pt idx="14">
                  <c:v>0</c:v>
                </c:pt>
                <c:pt idx="15">
                  <c:v>5.8351568198395298E-3</c:v>
                </c:pt>
                <c:pt idx="16">
                  <c:v>1.3333333333333299E-2</c:v>
                </c:pt>
                <c:pt idx="17">
                  <c:v>6.2717770034843197E-3</c:v>
                </c:pt>
                <c:pt idx="18">
                  <c:v>1.01880877742947E-2</c:v>
                </c:pt>
                <c:pt idx="19">
                  <c:v>9.7305389221556907E-3</c:v>
                </c:pt>
                <c:pt idx="20">
                  <c:v>4.1724617524339404E-3</c:v>
                </c:pt>
                <c:pt idx="21">
                  <c:v>1.47492625368732E-2</c:v>
                </c:pt>
                <c:pt idx="22">
                  <c:v>1.3980868285503999E-2</c:v>
                </c:pt>
                <c:pt idx="23">
                  <c:v>6.9124423963133697E-3</c:v>
                </c:pt>
                <c:pt idx="24">
                  <c:v>1.02766798418972E-2</c:v>
                </c:pt>
                <c:pt idx="25">
                  <c:v>1.46735143066764E-2</c:v>
                </c:pt>
                <c:pt idx="26">
                  <c:v>1.1746280344557601E-2</c:v>
                </c:pt>
                <c:pt idx="27">
                  <c:v>8.9753178758414393E-3</c:v>
                </c:pt>
                <c:pt idx="28">
                  <c:v>8.1411126187245601E-3</c:v>
                </c:pt>
                <c:pt idx="29">
                  <c:v>1.11731843575419E-2</c:v>
                </c:pt>
                <c:pt idx="30">
                  <c:v>9.8039215686274508E-3</c:v>
                </c:pt>
                <c:pt idx="31">
                  <c:v>7.6230076230076197E-3</c:v>
                </c:pt>
                <c:pt idx="32">
                  <c:v>8.3044982698961892E-3</c:v>
                </c:pt>
                <c:pt idx="33">
                  <c:v>7.9652425778421396E-3</c:v>
                </c:pt>
                <c:pt idx="34">
                  <c:v>7.3099415204678402E-3</c:v>
                </c:pt>
                <c:pt idx="35">
                  <c:v>5.0658561296859196E-3</c:v>
                </c:pt>
                <c:pt idx="36">
                  <c:v>6.0790273556231003E-3</c:v>
                </c:pt>
                <c:pt idx="37">
                  <c:v>7.4812967581047397E-3</c:v>
                </c:pt>
                <c:pt idx="38">
                  <c:v>2.00296735905044E-2</c:v>
                </c:pt>
                <c:pt idx="39">
                  <c:v>1.31004366812227E-2</c:v>
                </c:pt>
                <c:pt idx="40">
                  <c:v>8.0256821829855496E-3</c:v>
                </c:pt>
                <c:pt idx="41">
                  <c:v>1.06463878326996E-2</c:v>
                </c:pt>
                <c:pt idx="42">
                  <c:v>9.7965335342878705E-3</c:v>
                </c:pt>
                <c:pt idx="43">
                  <c:v>8.4942084942084897E-3</c:v>
                </c:pt>
                <c:pt idx="44">
                  <c:v>1.0844306738962001E-2</c:v>
                </c:pt>
                <c:pt idx="45">
                  <c:v>1.7293233082706801E-2</c:v>
                </c:pt>
                <c:pt idx="46">
                  <c:v>8.8852988691437793E-3</c:v>
                </c:pt>
                <c:pt idx="47">
                  <c:v>9.1743119266054999E-3</c:v>
                </c:pt>
                <c:pt idx="48">
                  <c:v>5.3353658536585396E-3</c:v>
                </c:pt>
                <c:pt idx="49">
                  <c:v>1.7973856209150301E-2</c:v>
                </c:pt>
                <c:pt idx="50">
                  <c:v>1.56985871271586E-2</c:v>
                </c:pt>
                <c:pt idx="51">
                  <c:v>2.8379387602688599E-2</c:v>
                </c:pt>
                <c:pt idx="52">
                  <c:v>1.9543973941368101E-2</c:v>
                </c:pt>
                <c:pt idx="53">
                  <c:v>1.5706806282722498E-2</c:v>
                </c:pt>
                <c:pt idx="54">
                  <c:v>2.3195876288659802E-2</c:v>
                </c:pt>
                <c:pt idx="55">
                  <c:v>2.43393602225313E-2</c:v>
                </c:pt>
                <c:pt idx="56">
                  <c:v>2.09606986899563E-2</c:v>
                </c:pt>
                <c:pt idx="57">
                  <c:v>1.8072289156626498E-2</c:v>
                </c:pt>
                <c:pt idx="58">
                  <c:v>1.9108280254777101E-2</c:v>
                </c:pt>
                <c:pt idx="59">
                  <c:v>1.9607843137254902E-2</c:v>
                </c:pt>
                <c:pt idx="60">
                  <c:v>1.3438735177865599E-2</c:v>
                </c:pt>
                <c:pt idx="61">
                  <c:v>1.43097643097643E-2</c:v>
                </c:pt>
                <c:pt idx="62">
                  <c:v>9.1491308325709099E-3</c:v>
                </c:pt>
                <c:pt idx="63">
                  <c:v>4.7619047619047597E-3</c:v>
                </c:pt>
                <c:pt idx="64">
                  <c:v>1.0212765957446799E-2</c:v>
                </c:pt>
                <c:pt idx="65">
                  <c:v>9.3196644920782903E-4</c:v>
                </c:pt>
                <c:pt idx="66">
                  <c:v>1.11022997620936E-2</c:v>
                </c:pt>
                <c:pt idx="67">
                  <c:v>1.2130401819560301E-2</c:v>
                </c:pt>
                <c:pt idx="68">
                  <c:v>1.12443778110945E-2</c:v>
                </c:pt>
                <c:pt idx="69">
                  <c:v>1.6030534351145001E-2</c:v>
                </c:pt>
                <c:pt idx="70">
                  <c:v>1.3293943870014801E-2</c:v>
                </c:pt>
                <c:pt idx="71">
                  <c:v>1.7796030116358701E-2</c:v>
                </c:pt>
                <c:pt idx="72">
                  <c:v>1.9354838709677399E-2</c:v>
                </c:pt>
                <c:pt idx="73">
                  <c:v>2.2222222222222199E-2</c:v>
                </c:pt>
                <c:pt idx="74">
                  <c:v>2.2759601706970101E-2</c:v>
                </c:pt>
                <c:pt idx="75">
                  <c:v>1.7200938232994501E-2</c:v>
                </c:pt>
                <c:pt idx="76">
                  <c:v>1.45371078806427E-2</c:v>
                </c:pt>
                <c:pt idx="77">
                  <c:v>1.6279069767441898E-2</c:v>
                </c:pt>
                <c:pt idx="78">
                  <c:v>1.40734949179046E-2</c:v>
                </c:pt>
                <c:pt idx="79">
                  <c:v>1.4339622641509399E-2</c:v>
                </c:pt>
                <c:pt idx="80">
                  <c:v>1.05890138980807E-2</c:v>
                </c:pt>
                <c:pt idx="81">
                  <c:v>1.0964912280701801E-2</c:v>
                </c:pt>
                <c:pt idx="82">
                  <c:v>9.8245614035087706E-3</c:v>
                </c:pt>
                <c:pt idx="83">
                  <c:v>1.34128166915052E-2</c:v>
                </c:pt>
                <c:pt idx="84">
                  <c:v>1.58730158730159E-2</c:v>
                </c:pt>
                <c:pt idx="85">
                  <c:v>1.01010101010101E-2</c:v>
                </c:pt>
                <c:pt idx="86">
                  <c:v>5.9127864005912804E-3</c:v>
                </c:pt>
                <c:pt idx="87">
                  <c:v>7.0671378091872799E-3</c:v>
                </c:pt>
                <c:pt idx="88">
                  <c:v>1.28388017118402E-2</c:v>
                </c:pt>
                <c:pt idx="89">
                  <c:v>1.9815994338287301E-2</c:v>
                </c:pt>
                <c:pt idx="90">
                  <c:v>2.05298013245033E-2</c:v>
                </c:pt>
                <c:pt idx="91">
                  <c:v>1.3384321223709399E-2</c:v>
                </c:pt>
                <c:pt idx="92">
                  <c:v>1.42394822006472E-2</c:v>
                </c:pt>
                <c:pt idx="93">
                  <c:v>1.59468438538206E-2</c:v>
                </c:pt>
                <c:pt idx="94">
                  <c:v>1.48606811145511E-2</c:v>
                </c:pt>
                <c:pt idx="95">
                  <c:v>1.20562625586068E-2</c:v>
                </c:pt>
                <c:pt idx="96">
                  <c:v>1.7835178351783498E-2</c:v>
                </c:pt>
                <c:pt idx="97">
                  <c:v>2.1250000000000002E-2</c:v>
                </c:pt>
                <c:pt idx="98">
                  <c:v>1.8983050847457598E-2</c:v>
                </c:pt>
                <c:pt idx="99">
                  <c:v>1.87919463087248E-2</c:v>
                </c:pt>
                <c:pt idx="100">
                  <c:v>9.4658553076403008E-3</c:v>
                </c:pt>
                <c:pt idx="101">
                  <c:v>2.35964198535395E-2</c:v>
                </c:pt>
                <c:pt idx="102">
                  <c:v>1.6242937853107299E-2</c:v>
                </c:pt>
                <c:pt idx="103">
                  <c:v>1.8804566823371401E-2</c:v>
                </c:pt>
                <c:pt idx="104">
                  <c:v>1.4613778705636699E-2</c:v>
                </c:pt>
                <c:pt idx="105">
                  <c:v>1.73192771084337E-2</c:v>
                </c:pt>
                <c:pt idx="106">
                  <c:v>1.8590240123934901E-2</c:v>
                </c:pt>
                <c:pt idx="107">
                  <c:v>1.8284106891701801E-2</c:v>
                </c:pt>
                <c:pt idx="108">
                  <c:v>1.2977649603460701E-2</c:v>
                </c:pt>
                <c:pt idx="109">
                  <c:v>1.8168054504163499E-2</c:v>
                </c:pt>
                <c:pt idx="110">
                  <c:v>1.8167456556082099E-2</c:v>
                </c:pt>
                <c:pt idx="111">
                  <c:v>1.42140468227425E-2</c:v>
                </c:pt>
                <c:pt idx="112">
                  <c:v>1.7764618800888199E-2</c:v>
                </c:pt>
                <c:pt idx="113">
                  <c:v>1.6103059581320401E-2</c:v>
                </c:pt>
                <c:pt idx="114">
                  <c:v>9.4501718213058396E-3</c:v>
                </c:pt>
                <c:pt idx="115">
                  <c:v>5.9594755661501802E-3</c:v>
                </c:pt>
                <c:pt idx="116">
                  <c:v>4.7938638542665401E-3</c:v>
                </c:pt>
                <c:pt idx="117">
                  <c:v>4.8504446240905403E-3</c:v>
                </c:pt>
                <c:pt idx="118">
                  <c:v>1.0590015128593E-2</c:v>
                </c:pt>
                <c:pt idx="119">
                  <c:v>4.03551251008878E-3</c:v>
                </c:pt>
                <c:pt idx="120">
                  <c:v>1.0761589403973501E-2</c:v>
                </c:pt>
                <c:pt idx="121">
                  <c:v>1.1058451816745699E-2</c:v>
                </c:pt>
                <c:pt idx="122">
                  <c:v>1.1808118081180799E-2</c:v>
                </c:pt>
                <c:pt idx="123">
                  <c:v>9.2024539877300603E-3</c:v>
                </c:pt>
                <c:pt idx="124">
                  <c:v>1.20754716981132E-2</c:v>
                </c:pt>
                <c:pt idx="125">
                  <c:v>9.7259062776304198E-3</c:v>
                </c:pt>
                <c:pt idx="126">
                  <c:v>2.0092735703245702E-2</c:v>
                </c:pt>
                <c:pt idx="127">
                  <c:v>7.5815011372251696E-3</c:v>
                </c:pt>
                <c:pt idx="128">
                  <c:v>2.1311475409836099E-2</c:v>
                </c:pt>
                <c:pt idx="129">
                  <c:v>1.6845329249617201E-2</c:v>
                </c:pt>
                <c:pt idx="130">
                  <c:v>1.3302034428795E-2</c:v>
                </c:pt>
                <c:pt idx="131">
                  <c:v>1.2232415902140701E-2</c:v>
                </c:pt>
                <c:pt idx="132">
                  <c:v>8.5803432137285494E-3</c:v>
                </c:pt>
                <c:pt idx="133">
                  <c:v>1.21951219512195E-2</c:v>
                </c:pt>
                <c:pt idx="134">
                  <c:v>1.01522842639594E-2</c:v>
                </c:pt>
                <c:pt idx="135">
                  <c:v>1.4797507788162001E-2</c:v>
                </c:pt>
                <c:pt idx="136">
                  <c:v>5.4988216810683398E-3</c:v>
                </c:pt>
                <c:pt idx="137">
                  <c:v>9.2807424593967496E-3</c:v>
                </c:pt>
                <c:pt idx="138">
                  <c:v>1.6155088852988699E-2</c:v>
                </c:pt>
                <c:pt idx="139">
                  <c:v>1.5459723352319E-2</c:v>
                </c:pt>
                <c:pt idx="140">
                  <c:v>1.62544169611307E-2</c:v>
                </c:pt>
                <c:pt idx="141">
                  <c:v>2.01005025125628E-2</c:v>
                </c:pt>
                <c:pt idx="142">
                  <c:v>1.54798761609907E-2</c:v>
                </c:pt>
                <c:pt idx="143">
                  <c:v>1.73638516179953E-2</c:v>
                </c:pt>
                <c:pt idx="144">
                  <c:v>1.8839487565938201E-2</c:v>
                </c:pt>
                <c:pt idx="145">
                  <c:v>1.82270091135046E-2</c:v>
                </c:pt>
                <c:pt idx="146">
                  <c:v>2.4105186267348401E-2</c:v>
                </c:pt>
                <c:pt idx="147">
                  <c:v>2.3885350318471301E-2</c:v>
                </c:pt>
                <c:pt idx="148">
                  <c:v>1.8362662586074999E-2</c:v>
                </c:pt>
                <c:pt idx="149">
                  <c:v>1.68324407039021E-2</c:v>
                </c:pt>
                <c:pt idx="150">
                  <c:v>1.2820512820512799E-2</c:v>
                </c:pt>
                <c:pt idx="151">
                  <c:v>1.53949129852744E-2</c:v>
                </c:pt>
                <c:pt idx="152">
                  <c:v>9.9601593625498006E-3</c:v>
                </c:pt>
                <c:pt idx="153">
                  <c:v>7.25075528700906E-3</c:v>
                </c:pt>
                <c:pt idx="154">
                  <c:v>9.3457943925233707E-3</c:v>
                </c:pt>
                <c:pt idx="155">
                  <c:v>1.18413262285376E-2</c:v>
                </c:pt>
                <c:pt idx="156">
                  <c:v>1.3310185185185199E-2</c:v>
                </c:pt>
                <c:pt idx="157">
                  <c:v>9.6030729833546692E-3</c:v>
                </c:pt>
                <c:pt idx="158">
                  <c:v>1.1303191489361699E-2</c:v>
                </c:pt>
                <c:pt idx="159">
                  <c:v>1.37362637362637E-2</c:v>
                </c:pt>
                <c:pt idx="160">
                  <c:v>4.4416243654822303E-3</c:v>
                </c:pt>
                <c:pt idx="161">
                  <c:v>9.6327513546056592E-3</c:v>
                </c:pt>
                <c:pt idx="162">
                  <c:v>8.9115213239974508E-3</c:v>
                </c:pt>
                <c:pt idx="163">
                  <c:v>7.1382219338092098E-3</c:v>
                </c:pt>
                <c:pt idx="164">
                  <c:v>7.1567989590110596E-3</c:v>
                </c:pt>
                <c:pt idx="165">
                  <c:v>6.0402684563758396E-3</c:v>
                </c:pt>
                <c:pt idx="166">
                  <c:v>1.71086398631309E-3</c:v>
                </c:pt>
                <c:pt idx="167">
                  <c:v>2.7797081306462799E-3</c:v>
                </c:pt>
                <c:pt idx="168">
                  <c:v>1.9867549668874198E-3</c:v>
                </c:pt>
                <c:pt idx="169">
                  <c:v>1.27737226277372E-2</c:v>
                </c:pt>
                <c:pt idx="170">
                  <c:v>7.0754716981132103E-3</c:v>
                </c:pt>
                <c:pt idx="171">
                  <c:v>7.6824583866837402E-3</c:v>
                </c:pt>
                <c:pt idx="172">
                  <c:v>9.3659942363112404E-3</c:v>
                </c:pt>
                <c:pt idx="173">
                  <c:v>1.95830701200253E-2</c:v>
                </c:pt>
                <c:pt idx="174">
                  <c:v>1.62162162162162E-2</c:v>
                </c:pt>
                <c:pt idx="175">
                  <c:v>1.30763936682725E-2</c:v>
                </c:pt>
                <c:pt idx="176">
                  <c:v>1.06082036775106E-2</c:v>
                </c:pt>
                <c:pt idx="177">
                  <c:v>1.1049723756906099E-2</c:v>
                </c:pt>
                <c:pt idx="178">
                  <c:v>1.19601328903655E-2</c:v>
                </c:pt>
                <c:pt idx="179">
                  <c:v>1.4285714285714299E-2</c:v>
                </c:pt>
                <c:pt idx="180">
                  <c:v>1.40734949179046E-2</c:v>
                </c:pt>
                <c:pt idx="181">
                  <c:v>1.54798761609907E-2</c:v>
                </c:pt>
                <c:pt idx="182">
                  <c:v>7.4982958418541301E-3</c:v>
                </c:pt>
                <c:pt idx="183">
                  <c:v>1.32241813602015E-2</c:v>
                </c:pt>
                <c:pt idx="184">
                  <c:v>1.3166144200627001E-2</c:v>
                </c:pt>
                <c:pt idx="185">
                  <c:v>3.1152647975077898E-3</c:v>
                </c:pt>
                <c:pt idx="186">
                  <c:v>1.1571254567600499E-2</c:v>
                </c:pt>
                <c:pt idx="187">
                  <c:v>8.1911262798634796E-3</c:v>
                </c:pt>
                <c:pt idx="188">
                  <c:v>6.5359477124183E-3</c:v>
                </c:pt>
                <c:pt idx="189">
                  <c:v>5.7995028997514502E-3</c:v>
                </c:pt>
                <c:pt idx="190">
                  <c:v>3.6330608537693001E-3</c:v>
                </c:pt>
                <c:pt idx="191">
                  <c:v>9.5238095238095195E-3</c:v>
                </c:pt>
                <c:pt idx="192">
                  <c:v>4.1011619958988398E-3</c:v>
                </c:pt>
                <c:pt idx="193">
                  <c:v>8.3816892327530593E-3</c:v>
                </c:pt>
                <c:pt idx="194">
                  <c:v>1.79533213644524E-3</c:v>
                </c:pt>
                <c:pt idx="195">
                  <c:v>6.4724919093851101E-3</c:v>
                </c:pt>
                <c:pt idx="196">
                  <c:v>4.5045045045045001E-3</c:v>
                </c:pt>
                <c:pt idx="197">
                  <c:v>8.0367393800229604E-3</c:v>
                </c:pt>
                <c:pt idx="198">
                  <c:v>8.1402629931120792E-3</c:v>
                </c:pt>
                <c:pt idx="199">
                  <c:v>3.7383177570093499E-3</c:v>
                </c:pt>
                <c:pt idx="200">
                  <c:v>7.0287539936102197E-3</c:v>
                </c:pt>
                <c:pt idx="201">
                  <c:v>8.8737201365187701E-3</c:v>
                </c:pt>
                <c:pt idx="202">
                  <c:v>9.28217821782178E-3</c:v>
                </c:pt>
                <c:pt idx="203">
                  <c:v>9.12408759124087E-3</c:v>
                </c:pt>
                <c:pt idx="204">
                  <c:v>1.05132962275819E-2</c:v>
                </c:pt>
                <c:pt idx="205">
                  <c:v>9.2059838895281899E-3</c:v>
                </c:pt>
                <c:pt idx="206">
                  <c:v>1.30023640661939E-2</c:v>
                </c:pt>
                <c:pt idx="207">
                  <c:v>7.5101097631426897E-3</c:v>
                </c:pt>
                <c:pt idx="208">
                  <c:v>7.0713022981732498E-3</c:v>
                </c:pt>
                <c:pt idx="209">
                  <c:v>6.6105769230769204E-3</c:v>
                </c:pt>
                <c:pt idx="210">
                  <c:v>6.6225165562913899E-3</c:v>
                </c:pt>
                <c:pt idx="211">
                  <c:v>4.05092592592593E-3</c:v>
                </c:pt>
                <c:pt idx="212">
                  <c:v>7.0422535211267599E-3</c:v>
                </c:pt>
                <c:pt idx="213">
                  <c:v>2.67916945746818E-3</c:v>
                </c:pt>
                <c:pt idx="214">
                  <c:v>3.4176349965823602E-3</c:v>
                </c:pt>
                <c:pt idx="215">
                  <c:v>7.0671378091872799E-4</c:v>
                </c:pt>
                <c:pt idx="216">
                  <c:v>5.1413881748072002E-3</c:v>
                </c:pt>
                <c:pt idx="217">
                  <c:v>1.0351966873706001E-3</c:v>
                </c:pt>
                <c:pt idx="218">
                  <c:v>6.9637883008356501E-3</c:v>
                </c:pt>
                <c:pt idx="219">
                  <c:v>7.9893475366178395E-3</c:v>
                </c:pt>
                <c:pt idx="220">
                  <c:v>7.0621468926553698E-3</c:v>
                </c:pt>
                <c:pt idx="221">
                  <c:v>9.0215128383067302E-3</c:v>
                </c:pt>
                <c:pt idx="222">
                  <c:v>8.0515297906602196E-3</c:v>
                </c:pt>
                <c:pt idx="223">
                  <c:v>1.16279069767442E-2</c:v>
                </c:pt>
                <c:pt idx="224">
                  <c:v>1.0833333333333301E-2</c:v>
                </c:pt>
                <c:pt idx="225">
                  <c:v>7.35895339329518E-3</c:v>
                </c:pt>
                <c:pt idx="226">
                  <c:v>5.3333333333333297E-3</c:v>
                </c:pt>
                <c:pt idx="227">
                  <c:v>5.5776892430278897E-3</c:v>
                </c:pt>
                <c:pt idx="228">
                  <c:v>4.6801872074882997E-3</c:v>
                </c:pt>
                <c:pt idx="229">
                  <c:v>6.4412238325281803E-3</c:v>
                </c:pt>
                <c:pt idx="2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97-4011-96E0-CDD87D46F5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273392"/>
        <c:axId val="203273952"/>
      </c:lineChart>
      <c:catAx>
        <c:axId val="3565780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id-ID" sz="1400"/>
                  <a:t>Minggu Epidemiologi</a:t>
                </a:r>
              </a:p>
            </c:rich>
          </c:tx>
          <c:layout>
            <c:manualLayout>
              <c:xMode val="edge"/>
              <c:yMode val="edge"/>
              <c:x val="0.42509562829129799"/>
              <c:y val="0.9155398211550469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id-ID"/>
          </a:p>
        </c:txPr>
        <c:crossAx val="356577472"/>
        <c:crosses val="autoZero"/>
        <c:auto val="1"/>
        <c:lblAlgn val="ctr"/>
        <c:lblOffset val="100"/>
        <c:noMultiLvlLbl val="0"/>
      </c:catAx>
      <c:valAx>
        <c:axId val="35657747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id-ID"/>
                  <a:t>Total Rawat Inap</a:t>
                </a:r>
              </a:p>
            </c:rich>
          </c:tx>
          <c:layout>
            <c:manualLayout>
              <c:xMode val="edge"/>
              <c:yMode val="edge"/>
              <c:x val="1.3562239146336201E-3"/>
              <c:y val="0.38888391698290498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id-ID"/>
          </a:p>
        </c:txPr>
        <c:crossAx val="356578032"/>
        <c:crosses val="autoZero"/>
        <c:crossBetween val="between"/>
      </c:valAx>
      <c:catAx>
        <c:axId val="2032733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3273952"/>
        <c:crosses val="autoZero"/>
        <c:auto val="1"/>
        <c:lblAlgn val="ctr"/>
        <c:lblOffset val="100"/>
        <c:noMultiLvlLbl val="0"/>
      </c:catAx>
      <c:valAx>
        <c:axId val="203273952"/>
        <c:scaling>
          <c:orientation val="minMax"/>
          <c:max val="0.2"/>
        </c:scaling>
        <c:delete val="0"/>
        <c:axPos val="r"/>
        <c:title>
          <c:tx>
            <c:rich>
              <a:bodyPr/>
              <a:lstStyle/>
              <a:p>
                <a:pPr>
                  <a:defRPr sz="11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id-ID"/>
                  <a:t>% ISPA Berat dari Total Rawat Inap</a:t>
                </a:r>
              </a:p>
            </c:rich>
          </c:tx>
          <c:overlay val="0"/>
        </c:title>
        <c:numFmt formatCode="0%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id-ID"/>
          </a:p>
        </c:txPr>
        <c:crossAx val="203273392"/>
        <c:crosses val="max"/>
        <c:crossBetween val="between"/>
      </c:valAx>
    </c:plotArea>
    <c:legend>
      <c:legendPos val="b"/>
      <c:layout>
        <c:manualLayout>
          <c:xMode val="edge"/>
          <c:yMode val="edge"/>
          <c:x val="0.40529151079050002"/>
          <c:y val="0.13997016231548901"/>
          <c:w val="0.40930590794642902"/>
          <c:h val="3.80689856883525E-2"/>
        </c:manualLayout>
      </c:layout>
      <c:overlay val="0"/>
      <c:txPr>
        <a:bodyPr/>
        <a:lstStyle/>
        <a:p>
          <a:pPr>
            <a:defRPr sz="120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id-ID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id-ID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id-ID" sz="16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Proporsi Positif Influenza, Surveilans ISPA Berat Indonesia (SIBI): </a:t>
            </a:r>
          </a:p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id-ID" sz="1600" b="1" i="0" u="none" strike="noStrike" baseline="0">
                <a:solidFill>
                  <a:srgbClr val="000000"/>
                </a:solidFill>
                <a:latin typeface="Calibri"/>
                <a:cs typeface="Calibri"/>
              </a:rPr>
              <a:t> Mei 2013 - September 2017</a:t>
            </a:r>
          </a:p>
        </c:rich>
      </c:tx>
      <c:layout>
        <c:manualLayout>
          <c:xMode val="edge"/>
          <c:yMode val="edge"/>
          <c:x val="0.211816256780852"/>
          <c:y val="4.6327507904043398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4.8540709613370897E-2"/>
          <c:y val="0.107574638411549"/>
          <c:w val="0.86972293930884603"/>
          <c:h val="0.65164353214890403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'SARI Cumulative'!$F$1</c:f>
              <c:strCache>
                <c:ptCount val="1"/>
                <c:pt idx="0">
                  <c:v>Jumlah spesimen diperiksa</c:v>
                </c:pt>
              </c:strCache>
            </c:strRef>
          </c:tx>
          <c:invertIfNegative val="0"/>
          <c:cat>
            <c:multiLvlStrRef>
              <c:f>'SARI Cumulative'!$A$4:$B$234</c:f>
              <c:multiLvlStrCache>
                <c:ptCount val="231"/>
                <c:lvl>
                  <c:pt idx="0">
                    <c:v>18</c:v>
                  </c:pt>
                  <c:pt idx="1">
                    <c:v>19</c:v>
                  </c:pt>
                  <c:pt idx="2">
                    <c:v>20</c:v>
                  </c:pt>
                  <c:pt idx="3">
                    <c:v>21</c:v>
                  </c:pt>
                  <c:pt idx="4">
                    <c:v>22</c:v>
                  </c:pt>
                  <c:pt idx="5">
                    <c:v>23</c:v>
                  </c:pt>
                  <c:pt idx="6">
                    <c:v>24</c:v>
                  </c:pt>
                  <c:pt idx="7">
                    <c:v>25</c:v>
                  </c:pt>
                  <c:pt idx="8">
                    <c:v>26</c:v>
                  </c:pt>
                  <c:pt idx="9">
                    <c:v>27</c:v>
                  </c:pt>
                  <c:pt idx="10">
                    <c:v>28</c:v>
                  </c:pt>
                  <c:pt idx="11">
                    <c:v>29</c:v>
                  </c:pt>
                  <c:pt idx="12">
                    <c:v>30</c:v>
                  </c:pt>
                  <c:pt idx="13">
                    <c:v>31</c:v>
                  </c:pt>
                  <c:pt idx="14">
                    <c:v>32</c:v>
                  </c:pt>
                  <c:pt idx="15">
                    <c:v>33</c:v>
                  </c:pt>
                  <c:pt idx="16">
                    <c:v>34</c:v>
                  </c:pt>
                  <c:pt idx="17">
                    <c:v>35</c:v>
                  </c:pt>
                  <c:pt idx="18">
                    <c:v>36</c:v>
                  </c:pt>
                  <c:pt idx="19">
                    <c:v>37</c:v>
                  </c:pt>
                  <c:pt idx="20">
                    <c:v>38</c:v>
                  </c:pt>
                  <c:pt idx="21">
                    <c:v>39</c:v>
                  </c:pt>
                  <c:pt idx="22">
                    <c:v>40</c:v>
                  </c:pt>
                  <c:pt idx="23">
                    <c:v>41</c:v>
                  </c:pt>
                  <c:pt idx="24">
                    <c:v>42</c:v>
                  </c:pt>
                  <c:pt idx="25">
                    <c:v>43</c:v>
                  </c:pt>
                  <c:pt idx="26">
                    <c:v>44</c:v>
                  </c:pt>
                  <c:pt idx="27">
                    <c:v>45</c:v>
                  </c:pt>
                  <c:pt idx="28">
                    <c:v>46</c:v>
                  </c:pt>
                  <c:pt idx="29">
                    <c:v>47</c:v>
                  </c:pt>
                  <c:pt idx="30">
                    <c:v>48</c:v>
                  </c:pt>
                  <c:pt idx="31">
                    <c:v>49</c:v>
                  </c:pt>
                  <c:pt idx="32">
                    <c:v>50</c:v>
                  </c:pt>
                  <c:pt idx="33">
                    <c:v>51</c:v>
                  </c:pt>
                  <c:pt idx="34">
                    <c:v>52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13</c:v>
                  </c:pt>
                  <c:pt idx="48">
                    <c:v>14</c:v>
                  </c:pt>
                  <c:pt idx="49">
                    <c:v>15</c:v>
                  </c:pt>
                  <c:pt idx="50">
                    <c:v>16</c:v>
                  </c:pt>
                  <c:pt idx="51">
                    <c:v>17</c:v>
                  </c:pt>
                  <c:pt idx="52">
                    <c:v>18</c:v>
                  </c:pt>
                  <c:pt idx="53">
                    <c:v>19</c:v>
                  </c:pt>
                  <c:pt idx="54">
                    <c:v>20</c:v>
                  </c:pt>
                  <c:pt idx="55">
                    <c:v>21</c:v>
                  </c:pt>
                  <c:pt idx="56">
                    <c:v>22</c:v>
                  </c:pt>
                  <c:pt idx="57">
                    <c:v>23</c:v>
                  </c:pt>
                  <c:pt idx="58">
                    <c:v>24</c:v>
                  </c:pt>
                  <c:pt idx="59">
                    <c:v>25</c:v>
                  </c:pt>
                  <c:pt idx="60">
                    <c:v>26</c:v>
                  </c:pt>
                  <c:pt idx="61">
                    <c:v>27</c:v>
                  </c:pt>
                  <c:pt idx="62">
                    <c:v>28</c:v>
                  </c:pt>
                  <c:pt idx="63">
                    <c:v>29</c:v>
                  </c:pt>
                  <c:pt idx="64">
                    <c:v>30</c:v>
                  </c:pt>
                  <c:pt idx="65">
                    <c:v>31</c:v>
                  </c:pt>
                  <c:pt idx="66">
                    <c:v>32</c:v>
                  </c:pt>
                  <c:pt idx="67">
                    <c:v>33</c:v>
                  </c:pt>
                  <c:pt idx="68">
                    <c:v>34</c:v>
                  </c:pt>
                  <c:pt idx="69">
                    <c:v>35</c:v>
                  </c:pt>
                  <c:pt idx="70">
                    <c:v>36</c:v>
                  </c:pt>
                  <c:pt idx="71">
                    <c:v>37</c:v>
                  </c:pt>
                  <c:pt idx="72">
                    <c:v>38</c:v>
                  </c:pt>
                  <c:pt idx="73">
                    <c:v>39</c:v>
                  </c:pt>
                  <c:pt idx="74">
                    <c:v>40</c:v>
                  </c:pt>
                  <c:pt idx="75">
                    <c:v>41</c:v>
                  </c:pt>
                  <c:pt idx="76">
                    <c:v>42</c:v>
                  </c:pt>
                  <c:pt idx="77">
                    <c:v>43</c:v>
                  </c:pt>
                  <c:pt idx="78">
                    <c:v>44</c:v>
                  </c:pt>
                  <c:pt idx="79">
                    <c:v>45</c:v>
                  </c:pt>
                  <c:pt idx="80">
                    <c:v>46</c:v>
                  </c:pt>
                  <c:pt idx="81">
                    <c:v>47</c:v>
                  </c:pt>
                  <c:pt idx="82">
                    <c:v>48</c:v>
                  </c:pt>
                  <c:pt idx="83">
                    <c:v>49</c:v>
                  </c:pt>
                  <c:pt idx="84">
                    <c:v>50</c:v>
                  </c:pt>
                  <c:pt idx="85">
                    <c:v>51</c:v>
                  </c:pt>
                  <c:pt idx="86">
                    <c:v>52</c:v>
                  </c:pt>
                  <c:pt idx="87">
                    <c:v>53</c:v>
                  </c:pt>
                  <c:pt idx="88">
                    <c:v>1</c:v>
                  </c:pt>
                  <c:pt idx="89">
                    <c:v>2</c:v>
                  </c:pt>
                  <c:pt idx="90">
                    <c:v>3</c:v>
                  </c:pt>
                  <c:pt idx="91">
                    <c:v>4</c:v>
                  </c:pt>
                  <c:pt idx="92">
                    <c:v>5</c:v>
                  </c:pt>
                  <c:pt idx="93">
                    <c:v>6</c:v>
                  </c:pt>
                  <c:pt idx="94">
                    <c:v>7</c:v>
                  </c:pt>
                  <c:pt idx="95">
                    <c:v>8</c:v>
                  </c:pt>
                  <c:pt idx="96">
                    <c:v>9</c:v>
                  </c:pt>
                  <c:pt idx="97">
                    <c:v>10</c:v>
                  </c:pt>
                  <c:pt idx="98">
                    <c:v>11</c:v>
                  </c:pt>
                  <c:pt idx="99">
                    <c:v>12</c:v>
                  </c:pt>
                  <c:pt idx="100">
                    <c:v>13</c:v>
                  </c:pt>
                  <c:pt idx="101">
                    <c:v>14</c:v>
                  </c:pt>
                  <c:pt idx="102">
                    <c:v>15</c:v>
                  </c:pt>
                  <c:pt idx="103">
                    <c:v>16</c:v>
                  </c:pt>
                  <c:pt idx="104">
                    <c:v>17</c:v>
                  </c:pt>
                  <c:pt idx="105">
                    <c:v>18</c:v>
                  </c:pt>
                  <c:pt idx="106">
                    <c:v>19</c:v>
                  </c:pt>
                  <c:pt idx="107">
                    <c:v>20</c:v>
                  </c:pt>
                  <c:pt idx="108">
                    <c:v>21</c:v>
                  </c:pt>
                  <c:pt idx="109">
                    <c:v>22</c:v>
                  </c:pt>
                  <c:pt idx="110">
                    <c:v>23</c:v>
                  </c:pt>
                  <c:pt idx="111">
                    <c:v>24</c:v>
                  </c:pt>
                  <c:pt idx="112">
                    <c:v>25</c:v>
                  </c:pt>
                  <c:pt idx="113">
                    <c:v>26</c:v>
                  </c:pt>
                  <c:pt idx="114">
                    <c:v>27</c:v>
                  </c:pt>
                  <c:pt idx="115">
                    <c:v>28</c:v>
                  </c:pt>
                  <c:pt idx="116">
                    <c:v>29</c:v>
                  </c:pt>
                  <c:pt idx="117">
                    <c:v>30</c:v>
                  </c:pt>
                  <c:pt idx="118">
                    <c:v>31</c:v>
                  </c:pt>
                  <c:pt idx="119">
                    <c:v>32</c:v>
                  </c:pt>
                  <c:pt idx="120">
                    <c:v>33</c:v>
                  </c:pt>
                  <c:pt idx="121">
                    <c:v>34</c:v>
                  </c:pt>
                  <c:pt idx="122">
                    <c:v>35</c:v>
                  </c:pt>
                  <c:pt idx="123">
                    <c:v>36</c:v>
                  </c:pt>
                  <c:pt idx="124">
                    <c:v>37</c:v>
                  </c:pt>
                  <c:pt idx="125">
                    <c:v>38</c:v>
                  </c:pt>
                  <c:pt idx="126">
                    <c:v>39</c:v>
                  </c:pt>
                  <c:pt idx="127">
                    <c:v>40</c:v>
                  </c:pt>
                  <c:pt idx="128">
                    <c:v>41</c:v>
                  </c:pt>
                  <c:pt idx="129">
                    <c:v>42</c:v>
                  </c:pt>
                  <c:pt idx="130">
                    <c:v>43</c:v>
                  </c:pt>
                  <c:pt idx="131">
                    <c:v>44</c:v>
                  </c:pt>
                  <c:pt idx="132">
                    <c:v>45</c:v>
                  </c:pt>
                  <c:pt idx="133">
                    <c:v>46</c:v>
                  </c:pt>
                  <c:pt idx="134">
                    <c:v>47</c:v>
                  </c:pt>
                  <c:pt idx="135">
                    <c:v>48</c:v>
                  </c:pt>
                  <c:pt idx="136">
                    <c:v>49</c:v>
                  </c:pt>
                  <c:pt idx="137">
                    <c:v>50</c:v>
                  </c:pt>
                  <c:pt idx="138">
                    <c:v>51</c:v>
                  </c:pt>
                  <c:pt idx="139">
                    <c:v>52</c:v>
                  </c:pt>
                  <c:pt idx="140">
                    <c:v>1</c:v>
                  </c:pt>
                  <c:pt idx="141">
                    <c:v>2</c:v>
                  </c:pt>
                  <c:pt idx="142">
                    <c:v>3</c:v>
                  </c:pt>
                  <c:pt idx="143">
                    <c:v>4</c:v>
                  </c:pt>
                  <c:pt idx="144">
                    <c:v>5</c:v>
                  </c:pt>
                  <c:pt idx="145">
                    <c:v>6</c:v>
                  </c:pt>
                  <c:pt idx="146">
                    <c:v>7</c:v>
                  </c:pt>
                  <c:pt idx="147">
                    <c:v>8</c:v>
                  </c:pt>
                  <c:pt idx="148">
                    <c:v>9</c:v>
                  </c:pt>
                  <c:pt idx="149">
                    <c:v>10</c:v>
                  </c:pt>
                  <c:pt idx="150">
                    <c:v>11</c:v>
                  </c:pt>
                  <c:pt idx="151">
                    <c:v>12</c:v>
                  </c:pt>
                  <c:pt idx="152">
                    <c:v>13</c:v>
                  </c:pt>
                  <c:pt idx="153">
                    <c:v>14</c:v>
                  </c:pt>
                  <c:pt idx="154">
                    <c:v>15</c:v>
                  </c:pt>
                  <c:pt idx="155">
                    <c:v>16</c:v>
                  </c:pt>
                  <c:pt idx="156">
                    <c:v>17</c:v>
                  </c:pt>
                  <c:pt idx="157">
                    <c:v>18</c:v>
                  </c:pt>
                  <c:pt idx="158">
                    <c:v>19</c:v>
                  </c:pt>
                  <c:pt idx="159">
                    <c:v>20</c:v>
                  </c:pt>
                  <c:pt idx="160">
                    <c:v>21</c:v>
                  </c:pt>
                  <c:pt idx="161">
                    <c:v>22</c:v>
                  </c:pt>
                  <c:pt idx="162">
                    <c:v>23</c:v>
                  </c:pt>
                  <c:pt idx="163">
                    <c:v>24</c:v>
                  </c:pt>
                  <c:pt idx="164">
                    <c:v>25</c:v>
                  </c:pt>
                  <c:pt idx="165">
                    <c:v>26</c:v>
                  </c:pt>
                  <c:pt idx="166">
                    <c:v>27</c:v>
                  </c:pt>
                  <c:pt idx="167">
                    <c:v>28</c:v>
                  </c:pt>
                  <c:pt idx="168">
                    <c:v>29</c:v>
                  </c:pt>
                  <c:pt idx="169">
                    <c:v>30</c:v>
                  </c:pt>
                  <c:pt idx="170">
                    <c:v>31</c:v>
                  </c:pt>
                  <c:pt idx="171">
                    <c:v>32</c:v>
                  </c:pt>
                  <c:pt idx="172">
                    <c:v>33</c:v>
                  </c:pt>
                  <c:pt idx="173">
                    <c:v>34</c:v>
                  </c:pt>
                  <c:pt idx="174">
                    <c:v>35</c:v>
                  </c:pt>
                  <c:pt idx="175">
                    <c:v>36</c:v>
                  </c:pt>
                  <c:pt idx="176">
                    <c:v>37</c:v>
                  </c:pt>
                  <c:pt idx="177">
                    <c:v>38</c:v>
                  </c:pt>
                  <c:pt idx="178">
                    <c:v>39</c:v>
                  </c:pt>
                  <c:pt idx="179">
                    <c:v>40</c:v>
                  </c:pt>
                  <c:pt idx="180">
                    <c:v>41</c:v>
                  </c:pt>
                  <c:pt idx="181">
                    <c:v>42</c:v>
                  </c:pt>
                  <c:pt idx="182">
                    <c:v>43</c:v>
                  </c:pt>
                  <c:pt idx="183">
                    <c:v>44</c:v>
                  </c:pt>
                  <c:pt idx="184">
                    <c:v>45</c:v>
                  </c:pt>
                  <c:pt idx="185">
                    <c:v>46</c:v>
                  </c:pt>
                  <c:pt idx="186">
                    <c:v>47</c:v>
                  </c:pt>
                  <c:pt idx="187">
                    <c:v>48</c:v>
                  </c:pt>
                  <c:pt idx="188">
                    <c:v>49</c:v>
                  </c:pt>
                  <c:pt idx="189">
                    <c:v>50</c:v>
                  </c:pt>
                  <c:pt idx="190">
                    <c:v>51</c:v>
                  </c:pt>
                  <c:pt idx="191">
                    <c:v>52</c:v>
                  </c:pt>
                  <c:pt idx="192">
                    <c:v>1</c:v>
                  </c:pt>
                  <c:pt idx="193">
                    <c:v>2</c:v>
                  </c:pt>
                  <c:pt idx="194">
                    <c:v>3</c:v>
                  </c:pt>
                  <c:pt idx="195">
                    <c:v>4</c:v>
                  </c:pt>
                  <c:pt idx="196">
                    <c:v>5</c:v>
                  </c:pt>
                  <c:pt idx="197">
                    <c:v>6</c:v>
                  </c:pt>
                  <c:pt idx="198">
                    <c:v>7</c:v>
                  </c:pt>
                  <c:pt idx="199">
                    <c:v>8</c:v>
                  </c:pt>
                  <c:pt idx="200">
                    <c:v>9</c:v>
                  </c:pt>
                  <c:pt idx="201">
                    <c:v>10</c:v>
                  </c:pt>
                  <c:pt idx="202">
                    <c:v>11</c:v>
                  </c:pt>
                  <c:pt idx="203">
                    <c:v>12</c:v>
                  </c:pt>
                  <c:pt idx="204">
                    <c:v>13</c:v>
                  </c:pt>
                  <c:pt idx="205">
                    <c:v>14</c:v>
                  </c:pt>
                  <c:pt idx="206">
                    <c:v>15</c:v>
                  </c:pt>
                  <c:pt idx="207">
                    <c:v>16</c:v>
                  </c:pt>
                  <c:pt idx="208">
                    <c:v>17</c:v>
                  </c:pt>
                  <c:pt idx="209">
                    <c:v>18</c:v>
                  </c:pt>
                  <c:pt idx="210">
                    <c:v>19</c:v>
                  </c:pt>
                  <c:pt idx="211">
                    <c:v>20</c:v>
                  </c:pt>
                  <c:pt idx="212">
                    <c:v>21</c:v>
                  </c:pt>
                  <c:pt idx="213">
                    <c:v>22</c:v>
                  </c:pt>
                  <c:pt idx="214">
                    <c:v>23</c:v>
                  </c:pt>
                  <c:pt idx="215">
                    <c:v>24</c:v>
                  </c:pt>
                  <c:pt idx="216">
                    <c:v>25</c:v>
                  </c:pt>
                  <c:pt idx="217">
                    <c:v>26</c:v>
                  </c:pt>
                  <c:pt idx="218">
                    <c:v>27</c:v>
                  </c:pt>
                  <c:pt idx="219">
                    <c:v>28</c:v>
                  </c:pt>
                  <c:pt idx="220">
                    <c:v>29</c:v>
                  </c:pt>
                  <c:pt idx="221">
                    <c:v>30</c:v>
                  </c:pt>
                  <c:pt idx="222">
                    <c:v>31</c:v>
                  </c:pt>
                  <c:pt idx="223">
                    <c:v>32</c:v>
                  </c:pt>
                  <c:pt idx="224">
                    <c:v>33</c:v>
                  </c:pt>
                  <c:pt idx="225">
                    <c:v>34</c:v>
                  </c:pt>
                  <c:pt idx="226">
                    <c:v>35</c:v>
                  </c:pt>
                  <c:pt idx="227">
                    <c:v>36</c:v>
                  </c:pt>
                  <c:pt idx="228">
                    <c:v>37</c:v>
                  </c:pt>
                  <c:pt idx="229">
                    <c:v>38</c:v>
                  </c:pt>
                  <c:pt idx="230">
                    <c:v>39</c:v>
                  </c:pt>
                </c:lvl>
                <c:lvl>
                  <c:pt idx="0">
                    <c:v>2013</c:v>
                  </c:pt>
                  <c:pt idx="35">
                    <c:v>2014</c:v>
                  </c:pt>
                  <c:pt idx="88">
                    <c:v>2015</c:v>
                  </c:pt>
                  <c:pt idx="140">
                    <c:v>2016</c:v>
                  </c:pt>
                  <c:pt idx="192">
                    <c:v>2017</c:v>
                  </c:pt>
                </c:lvl>
              </c:multiLvlStrCache>
            </c:multiLvlStrRef>
          </c:cat>
          <c:val>
            <c:numRef>
              <c:f>'SARI Cumulative'!$F$4:$F$234</c:f>
              <c:numCache>
                <c:formatCode>General</c:formatCode>
                <c:ptCount val="231"/>
                <c:pt idx="0">
                  <c:v>14</c:v>
                </c:pt>
                <c:pt idx="1">
                  <c:v>6</c:v>
                </c:pt>
                <c:pt idx="2">
                  <c:v>8</c:v>
                </c:pt>
                <c:pt idx="3">
                  <c:v>12</c:v>
                </c:pt>
                <c:pt idx="4">
                  <c:v>10</c:v>
                </c:pt>
                <c:pt idx="5">
                  <c:v>19</c:v>
                </c:pt>
                <c:pt idx="6">
                  <c:v>13</c:v>
                </c:pt>
                <c:pt idx="7">
                  <c:v>11</c:v>
                </c:pt>
                <c:pt idx="8">
                  <c:v>12</c:v>
                </c:pt>
                <c:pt idx="9">
                  <c:v>10</c:v>
                </c:pt>
                <c:pt idx="10">
                  <c:v>5</c:v>
                </c:pt>
                <c:pt idx="11">
                  <c:v>15</c:v>
                </c:pt>
                <c:pt idx="12">
                  <c:v>25</c:v>
                </c:pt>
                <c:pt idx="13">
                  <c:v>13</c:v>
                </c:pt>
                <c:pt idx="14">
                  <c:v>0</c:v>
                </c:pt>
                <c:pt idx="15">
                  <c:v>8</c:v>
                </c:pt>
                <c:pt idx="16">
                  <c:v>12</c:v>
                </c:pt>
                <c:pt idx="17">
                  <c:v>8</c:v>
                </c:pt>
                <c:pt idx="18">
                  <c:v>13</c:v>
                </c:pt>
                <c:pt idx="19">
                  <c:v>12</c:v>
                </c:pt>
                <c:pt idx="20">
                  <c:v>5</c:v>
                </c:pt>
                <c:pt idx="21">
                  <c:v>16</c:v>
                </c:pt>
                <c:pt idx="22">
                  <c:v>18</c:v>
                </c:pt>
                <c:pt idx="23">
                  <c:v>9</c:v>
                </c:pt>
                <c:pt idx="24">
                  <c:v>12</c:v>
                </c:pt>
                <c:pt idx="25">
                  <c:v>19</c:v>
                </c:pt>
                <c:pt idx="26">
                  <c:v>14</c:v>
                </c:pt>
                <c:pt idx="27">
                  <c:v>10</c:v>
                </c:pt>
                <c:pt idx="28">
                  <c:v>10</c:v>
                </c:pt>
                <c:pt idx="29">
                  <c:v>13</c:v>
                </c:pt>
                <c:pt idx="30">
                  <c:v>14</c:v>
                </c:pt>
                <c:pt idx="31">
                  <c:v>11</c:v>
                </c:pt>
                <c:pt idx="32">
                  <c:v>12</c:v>
                </c:pt>
                <c:pt idx="33">
                  <c:v>10</c:v>
                </c:pt>
                <c:pt idx="34">
                  <c:v>10</c:v>
                </c:pt>
                <c:pt idx="35">
                  <c:v>5</c:v>
                </c:pt>
                <c:pt idx="36">
                  <c:v>8</c:v>
                </c:pt>
                <c:pt idx="37">
                  <c:v>8</c:v>
                </c:pt>
                <c:pt idx="38">
                  <c:v>25</c:v>
                </c:pt>
                <c:pt idx="39">
                  <c:v>13</c:v>
                </c:pt>
                <c:pt idx="40">
                  <c:v>9</c:v>
                </c:pt>
                <c:pt idx="41">
                  <c:v>12</c:v>
                </c:pt>
                <c:pt idx="42">
                  <c:v>11</c:v>
                </c:pt>
                <c:pt idx="43">
                  <c:v>9</c:v>
                </c:pt>
                <c:pt idx="44">
                  <c:v>14</c:v>
                </c:pt>
                <c:pt idx="45">
                  <c:v>22</c:v>
                </c:pt>
                <c:pt idx="46">
                  <c:v>9</c:v>
                </c:pt>
                <c:pt idx="47">
                  <c:v>12</c:v>
                </c:pt>
                <c:pt idx="48">
                  <c:v>7</c:v>
                </c:pt>
                <c:pt idx="49">
                  <c:v>20</c:v>
                </c:pt>
                <c:pt idx="50">
                  <c:v>18</c:v>
                </c:pt>
                <c:pt idx="51">
                  <c:v>36</c:v>
                </c:pt>
                <c:pt idx="52">
                  <c:v>22</c:v>
                </c:pt>
                <c:pt idx="53">
                  <c:v>21</c:v>
                </c:pt>
                <c:pt idx="54">
                  <c:v>27</c:v>
                </c:pt>
                <c:pt idx="55">
                  <c:v>34</c:v>
                </c:pt>
                <c:pt idx="56">
                  <c:v>23</c:v>
                </c:pt>
                <c:pt idx="57">
                  <c:v>20</c:v>
                </c:pt>
                <c:pt idx="58">
                  <c:v>23</c:v>
                </c:pt>
                <c:pt idx="59">
                  <c:v>24</c:v>
                </c:pt>
                <c:pt idx="60">
                  <c:v>16</c:v>
                </c:pt>
                <c:pt idx="61">
                  <c:v>17</c:v>
                </c:pt>
                <c:pt idx="62">
                  <c:v>8</c:v>
                </c:pt>
                <c:pt idx="63">
                  <c:v>6</c:v>
                </c:pt>
                <c:pt idx="64">
                  <c:v>12</c:v>
                </c:pt>
                <c:pt idx="65">
                  <c:v>1</c:v>
                </c:pt>
                <c:pt idx="66">
                  <c:v>14</c:v>
                </c:pt>
                <c:pt idx="67">
                  <c:v>16</c:v>
                </c:pt>
                <c:pt idx="68">
                  <c:v>15</c:v>
                </c:pt>
                <c:pt idx="69">
                  <c:v>21</c:v>
                </c:pt>
                <c:pt idx="70">
                  <c:v>15</c:v>
                </c:pt>
                <c:pt idx="71">
                  <c:v>25</c:v>
                </c:pt>
                <c:pt idx="72">
                  <c:v>25</c:v>
                </c:pt>
                <c:pt idx="73">
                  <c:v>29</c:v>
                </c:pt>
                <c:pt idx="74">
                  <c:v>31</c:v>
                </c:pt>
                <c:pt idx="75">
                  <c:v>22</c:v>
                </c:pt>
                <c:pt idx="76">
                  <c:v>19</c:v>
                </c:pt>
                <c:pt idx="77">
                  <c:v>21</c:v>
                </c:pt>
                <c:pt idx="78">
                  <c:v>17</c:v>
                </c:pt>
                <c:pt idx="79">
                  <c:v>19</c:v>
                </c:pt>
                <c:pt idx="80">
                  <c:v>13</c:v>
                </c:pt>
                <c:pt idx="81">
                  <c:v>15</c:v>
                </c:pt>
                <c:pt idx="82">
                  <c:v>12</c:v>
                </c:pt>
                <c:pt idx="83">
                  <c:v>15</c:v>
                </c:pt>
                <c:pt idx="84">
                  <c:v>20</c:v>
                </c:pt>
                <c:pt idx="85">
                  <c:v>14</c:v>
                </c:pt>
                <c:pt idx="86">
                  <c:v>6</c:v>
                </c:pt>
                <c:pt idx="87">
                  <c:v>9</c:v>
                </c:pt>
                <c:pt idx="88">
                  <c:v>17</c:v>
                </c:pt>
                <c:pt idx="89">
                  <c:v>28</c:v>
                </c:pt>
                <c:pt idx="90">
                  <c:v>28</c:v>
                </c:pt>
                <c:pt idx="91">
                  <c:v>20</c:v>
                </c:pt>
                <c:pt idx="92">
                  <c:v>22</c:v>
                </c:pt>
                <c:pt idx="93">
                  <c:v>23</c:v>
                </c:pt>
                <c:pt idx="94">
                  <c:v>22</c:v>
                </c:pt>
                <c:pt idx="95">
                  <c:v>18</c:v>
                </c:pt>
                <c:pt idx="96">
                  <c:v>29</c:v>
                </c:pt>
                <c:pt idx="97">
                  <c:v>33</c:v>
                </c:pt>
                <c:pt idx="98">
                  <c:v>28</c:v>
                </c:pt>
                <c:pt idx="99">
                  <c:v>27</c:v>
                </c:pt>
                <c:pt idx="100">
                  <c:v>14</c:v>
                </c:pt>
                <c:pt idx="101">
                  <c:v>28</c:v>
                </c:pt>
                <c:pt idx="102">
                  <c:v>23</c:v>
                </c:pt>
                <c:pt idx="103">
                  <c:v>23</c:v>
                </c:pt>
                <c:pt idx="104">
                  <c:v>20</c:v>
                </c:pt>
                <c:pt idx="105">
                  <c:v>21</c:v>
                </c:pt>
                <c:pt idx="106">
                  <c:v>21</c:v>
                </c:pt>
                <c:pt idx="107">
                  <c:v>24</c:v>
                </c:pt>
                <c:pt idx="108">
                  <c:v>17</c:v>
                </c:pt>
                <c:pt idx="109">
                  <c:v>23</c:v>
                </c:pt>
                <c:pt idx="110">
                  <c:v>23</c:v>
                </c:pt>
                <c:pt idx="111">
                  <c:v>16</c:v>
                </c:pt>
                <c:pt idx="112">
                  <c:v>24</c:v>
                </c:pt>
                <c:pt idx="113">
                  <c:v>19</c:v>
                </c:pt>
                <c:pt idx="114">
                  <c:v>9</c:v>
                </c:pt>
                <c:pt idx="115">
                  <c:v>5</c:v>
                </c:pt>
                <c:pt idx="116">
                  <c:v>5</c:v>
                </c:pt>
                <c:pt idx="117">
                  <c:v>6</c:v>
                </c:pt>
                <c:pt idx="118">
                  <c:v>12</c:v>
                </c:pt>
                <c:pt idx="119">
                  <c:v>4</c:v>
                </c:pt>
                <c:pt idx="120">
                  <c:v>13</c:v>
                </c:pt>
                <c:pt idx="121">
                  <c:v>12</c:v>
                </c:pt>
                <c:pt idx="122">
                  <c:v>15</c:v>
                </c:pt>
                <c:pt idx="123">
                  <c:v>10</c:v>
                </c:pt>
                <c:pt idx="124">
                  <c:v>16</c:v>
                </c:pt>
                <c:pt idx="125">
                  <c:v>11</c:v>
                </c:pt>
                <c:pt idx="126">
                  <c:v>25</c:v>
                </c:pt>
                <c:pt idx="127">
                  <c:v>10</c:v>
                </c:pt>
                <c:pt idx="128">
                  <c:v>26</c:v>
                </c:pt>
                <c:pt idx="129">
                  <c:v>21</c:v>
                </c:pt>
                <c:pt idx="130">
                  <c:v>17</c:v>
                </c:pt>
                <c:pt idx="131">
                  <c:v>16</c:v>
                </c:pt>
                <c:pt idx="132">
                  <c:v>11</c:v>
                </c:pt>
                <c:pt idx="133">
                  <c:v>15</c:v>
                </c:pt>
                <c:pt idx="134">
                  <c:v>12</c:v>
                </c:pt>
                <c:pt idx="135">
                  <c:v>19</c:v>
                </c:pt>
                <c:pt idx="136">
                  <c:v>7</c:v>
                </c:pt>
                <c:pt idx="137">
                  <c:v>12</c:v>
                </c:pt>
                <c:pt idx="138">
                  <c:v>20</c:v>
                </c:pt>
                <c:pt idx="139">
                  <c:v>18</c:v>
                </c:pt>
                <c:pt idx="140">
                  <c:v>20</c:v>
                </c:pt>
                <c:pt idx="141">
                  <c:v>27</c:v>
                </c:pt>
                <c:pt idx="142">
                  <c:v>20</c:v>
                </c:pt>
                <c:pt idx="143">
                  <c:v>19</c:v>
                </c:pt>
                <c:pt idx="144">
                  <c:v>23</c:v>
                </c:pt>
                <c:pt idx="145">
                  <c:v>22</c:v>
                </c:pt>
                <c:pt idx="146">
                  <c:v>33</c:v>
                </c:pt>
                <c:pt idx="147">
                  <c:v>29</c:v>
                </c:pt>
                <c:pt idx="148">
                  <c:v>23</c:v>
                </c:pt>
                <c:pt idx="149">
                  <c:v>22</c:v>
                </c:pt>
                <c:pt idx="150">
                  <c:v>19</c:v>
                </c:pt>
                <c:pt idx="151">
                  <c:v>20</c:v>
                </c:pt>
                <c:pt idx="152">
                  <c:v>15</c:v>
                </c:pt>
                <c:pt idx="153">
                  <c:v>11</c:v>
                </c:pt>
                <c:pt idx="154">
                  <c:v>16</c:v>
                </c:pt>
                <c:pt idx="155">
                  <c:v>20</c:v>
                </c:pt>
                <c:pt idx="156">
                  <c:v>23</c:v>
                </c:pt>
                <c:pt idx="157">
                  <c:v>15</c:v>
                </c:pt>
                <c:pt idx="158">
                  <c:v>16</c:v>
                </c:pt>
                <c:pt idx="159">
                  <c:v>20</c:v>
                </c:pt>
                <c:pt idx="160">
                  <c:v>7</c:v>
                </c:pt>
                <c:pt idx="161">
                  <c:v>15</c:v>
                </c:pt>
                <c:pt idx="162">
                  <c:v>13</c:v>
                </c:pt>
                <c:pt idx="163">
                  <c:v>7</c:v>
                </c:pt>
                <c:pt idx="164">
                  <c:v>11</c:v>
                </c:pt>
                <c:pt idx="165">
                  <c:v>9</c:v>
                </c:pt>
                <c:pt idx="166">
                  <c:v>2</c:v>
                </c:pt>
                <c:pt idx="167">
                  <c:v>4</c:v>
                </c:pt>
                <c:pt idx="168">
                  <c:v>3</c:v>
                </c:pt>
                <c:pt idx="169">
                  <c:v>21</c:v>
                </c:pt>
                <c:pt idx="170">
                  <c:v>9</c:v>
                </c:pt>
                <c:pt idx="171">
                  <c:v>12</c:v>
                </c:pt>
                <c:pt idx="172">
                  <c:v>12</c:v>
                </c:pt>
                <c:pt idx="173">
                  <c:v>29</c:v>
                </c:pt>
                <c:pt idx="174">
                  <c:v>13</c:v>
                </c:pt>
                <c:pt idx="175">
                  <c:v>11</c:v>
                </c:pt>
                <c:pt idx="176">
                  <c:v>10</c:v>
                </c:pt>
                <c:pt idx="177">
                  <c:v>15</c:v>
                </c:pt>
                <c:pt idx="178">
                  <c:v>18</c:v>
                </c:pt>
                <c:pt idx="179">
                  <c:v>18</c:v>
                </c:pt>
                <c:pt idx="180">
                  <c:v>15</c:v>
                </c:pt>
                <c:pt idx="181">
                  <c:v>19</c:v>
                </c:pt>
                <c:pt idx="182">
                  <c:v>11</c:v>
                </c:pt>
                <c:pt idx="183">
                  <c:v>19</c:v>
                </c:pt>
                <c:pt idx="184">
                  <c:v>18</c:v>
                </c:pt>
                <c:pt idx="185">
                  <c:v>5</c:v>
                </c:pt>
                <c:pt idx="186">
                  <c:v>18</c:v>
                </c:pt>
                <c:pt idx="187">
                  <c:v>12</c:v>
                </c:pt>
                <c:pt idx="188">
                  <c:v>10</c:v>
                </c:pt>
                <c:pt idx="189">
                  <c:v>7</c:v>
                </c:pt>
                <c:pt idx="190">
                  <c:v>4</c:v>
                </c:pt>
                <c:pt idx="191">
                  <c:v>10</c:v>
                </c:pt>
                <c:pt idx="192">
                  <c:v>6</c:v>
                </c:pt>
                <c:pt idx="193">
                  <c:v>13</c:v>
                </c:pt>
                <c:pt idx="194">
                  <c:v>3</c:v>
                </c:pt>
                <c:pt idx="195">
                  <c:v>10</c:v>
                </c:pt>
                <c:pt idx="196">
                  <c:v>7</c:v>
                </c:pt>
                <c:pt idx="197">
                  <c:v>14</c:v>
                </c:pt>
                <c:pt idx="198">
                  <c:v>8</c:v>
                </c:pt>
                <c:pt idx="199">
                  <c:v>4</c:v>
                </c:pt>
                <c:pt idx="200">
                  <c:v>9</c:v>
                </c:pt>
                <c:pt idx="201">
                  <c:v>10</c:v>
                </c:pt>
                <c:pt idx="202">
                  <c:v>15</c:v>
                </c:pt>
                <c:pt idx="203">
                  <c:v>15</c:v>
                </c:pt>
                <c:pt idx="204">
                  <c:v>16</c:v>
                </c:pt>
                <c:pt idx="205">
                  <c:v>16</c:v>
                </c:pt>
                <c:pt idx="206">
                  <c:v>22</c:v>
                </c:pt>
                <c:pt idx="207">
                  <c:v>13</c:v>
                </c:pt>
                <c:pt idx="208">
                  <c:v>12</c:v>
                </c:pt>
                <c:pt idx="209">
                  <c:v>11</c:v>
                </c:pt>
                <c:pt idx="210">
                  <c:v>12</c:v>
                </c:pt>
                <c:pt idx="211">
                  <c:v>7</c:v>
                </c:pt>
                <c:pt idx="212">
                  <c:v>10</c:v>
                </c:pt>
                <c:pt idx="213">
                  <c:v>4</c:v>
                </c:pt>
                <c:pt idx="214">
                  <c:v>5</c:v>
                </c:pt>
                <c:pt idx="215">
                  <c:v>1</c:v>
                </c:pt>
                <c:pt idx="216">
                  <c:v>6</c:v>
                </c:pt>
                <c:pt idx="217">
                  <c:v>1</c:v>
                </c:pt>
                <c:pt idx="218">
                  <c:v>9</c:v>
                </c:pt>
                <c:pt idx="219">
                  <c:v>11</c:v>
                </c:pt>
                <c:pt idx="220">
                  <c:v>6</c:v>
                </c:pt>
                <c:pt idx="221">
                  <c:v>8</c:v>
                </c:pt>
                <c:pt idx="222">
                  <c:v>5</c:v>
                </c:pt>
                <c:pt idx="223">
                  <c:v>5</c:v>
                </c:pt>
                <c:pt idx="224">
                  <c:v>3</c:v>
                </c:pt>
                <c:pt idx="225">
                  <c:v>4</c:v>
                </c:pt>
                <c:pt idx="226">
                  <c:v>2</c:v>
                </c:pt>
                <c:pt idx="227">
                  <c:v>4</c:v>
                </c:pt>
                <c:pt idx="228">
                  <c:v>5</c:v>
                </c:pt>
                <c:pt idx="229">
                  <c:v>4</c:v>
                </c:pt>
                <c:pt idx="23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3E-449E-804F-AD645307C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3276752"/>
        <c:axId val="346606848"/>
      </c:barChart>
      <c:lineChart>
        <c:grouping val="standard"/>
        <c:varyColors val="0"/>
        <c:ser>
          <c:idx val="3"/>
          <c:order val="1"/>
          <c:tx>
            <c:strRef>
              <c:f>'SARI Cumulative'!$Q$1</c:f>
              <c:strCache>
                <c:ptCount val="1"/>
                <c:pt idx="0">
                  <c:v>% Influenza Positif</c:v>
                </c:pt>
              </c:strCache>
            </c:strRef>
          </c:tx>
          <c:marker>
            <c:symbol val="none"/>
          </c:marker>
          <c:cat>
            <c:multiLvlStrRef>
              <c:f>'SARI Cumulative'!$A$4:$B$234</c:f>
              <c:multiLvlStrCache>
                <c:ptCount val="231"/>
                <c:lvl>
                  <c:pt idx="0">
                    <c:v>18</c:v>
                  </c:pt>
                  <c:pt idx="1">
                    <c:v>19</c:v>
                  </c:pt>
                  <c:pt idx="2">
                    <c:v>20</c:v>
                  </c:pt>
                  <c:pt idx="3">
                    <c:v>21</c:v>
                  </c:pt>
                  <c:pt idx="4">
                    <c:v>22</c:v>
                  </c:pt>
                  <c:pt idx="5">
                    <c:v>23</c:v>
                  </c:pt>
                  <c:pt idx="6">
                    <c:v>24</c:v>
                  </c:pt>
                  <c:pt idx="7">
                    <c:v>25</c:v>
                  </c:pt>
                  <c:pt idx="8">
                    <c:v>26</c:v>
                  </c:pt>
                  <c:pt idx="9">
                    <c:v>27</c:v>
                  </c:pt>
                  <c:pt idx="10">
                    <c:v>28</c:v>
                  </c:pt>
                  <c:pt idx="11">
                    <c:v>29</c:v>
                  </c:pt>
                  <c:pt idx="12">
                    <c:v>30</c:v>
                  </c:pt>
                  <c:pt idx="13">
                    <c:v>31</c:v>
                  </c:pt>
                  <c:pt idx="14">
                    <c:v>32</c:v>
                  </c:pt>
                  <c:pt idx="15">
                    <c:v>33</c:v>
                  </c:pt>
                  <c:pt idx="16">
                    <c:v>34</c:v>
                  </c:pt>
                  <c:pt idx="17">
                    <c:v>35</c:v>
                  </c:pt>
                  <c:pt idx="18">
                    <c:v>36</c:v>
                  </c:pt>
                  <c:pt idx="19">
                    <c:v>37</c:v>
                  </c:pt>
                  <c:pt idx="20">
                    <c:v>38</c:v>
                  </c:pt>
                  <c:pt idx="21">
                    <c:v>39</c:v>
                  </c:pt>
                  <c:pt idx="22">
                    <c:v>40</c:v>
                  </c:pt>
                  <c:pt idx="23">
                    <c:v>41</c:v>
                  </c:pt>
                  <c:pt idx="24">
                    <c:v>42</c:v>
                  </c:pt>
                  <c:pt idx="25">
                    <c:v>43</c:v>
                  </c:pt>
                  <c:pt idx="26">
                    <c:v>44</c:v>
                  </c:pt>
                  <c:pt idx="27">
                    <c:v>45</c:v>
                  </c:pt>
                  <c:pt idx="28">
                    <c:v>46</c:v>
                  </c:pt>
                  <c:pt idx="29">
                    <c:v>47</c:v>
                  </c:pt>
                  <c:pt idx="30">
                    <c:v>48</c:v>
                  </c:pt>
                  <c:pt idx="31">
                    <c:v>49</c:v>
                  </c:pt>
                  <c:pt idx="32">
                    <c:v>50</c:v>
                  </c:pt>
                  <c:pt idx="33">
                    <c:v>51</c:v>
                  </c:pt>
                  <c:pt idx="34">
                    <c:v>52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13</c:v>
                  </c:pt>
                  <c:pt idx="48">
                    <c:v>14</c:v>
                  </c:pt>
                  <c:pt idx="49">
                    <c:v>15</c:v>
                  </c:pt>
                  <c:pt idx="50">
                    <c:v>16</c:v>
                  </c:pt>
                  <c:pt idx="51">
                    <c:v>17</c:v>
                  </c:pt>
                  <c:pt idx="52">
                    <c:v>18</c:v>
                  </c:pt>
                  <c:pt idx="53">
                    <c:v>19</c:v>
                  </c:pt>
                  <c:pt idx="54">
                    <c:v>20</c:v>
                  </c:pt>
                  <c:pt idx="55">
                    <c:v>21</c:v>
                  </c:pt>
                  <c:pt idx="56">
                    <c:v>22</c:v>
                  </c:pt>
                  <c:pt idx="57">
                    <c:v>23</c:v>
                  </c:pt>
                  <c:pt idx="58">
                    <c:v>24</c:v>
                  </c:pt>
                  <c:pt idx="59">
                    <c:v>25</c:v>
                  </c:pt>
                  <c:pt idx="60">
                    <c:v>26</c:v>
                  </c:pt>
                  <c:pt idx="61">
                    <c:v>27</c:v>
                  </c:pt>
                  <c:pt idx="62">
                    <c:v>28</c:v>
                  </c:pt>
                  <c:pt idx="63">
                    <c:v>29</c:v>
                  </c:pt>
                  <c:pt idx="64">
                    <c:v>30</c:v>
                  </c:pt>
                  <c:pt idx="65">
                    <c:v>31</c:v>
                  </c:pt>
                  <c:pt idx="66">
                    <c:v>32</c:v>
                  </c:pt>
                  <c:pt idx="67">
                    <c:v>33</c:v>
                  </c:pt>
                  <c:pt idx="68">
                    <c:v>34</c:v>
                  </c:pt>
                  <c:pt idx="69">
                    <c:v>35</c:v>
                  </c:pt>
                  <c:pt idx="70">
                    <c:v>36</c:v>
                  </c:pt>
                  <c:pt idx="71">
                    <c:v>37</c:v>
                  </c:pt>
                  <c:pt idx="72">
                    <c:v>38</c:v>
                  </c:pt>
                  <c:pt idx="73">
                    <c:v>39</c:v>
                  </c:pt>
                  <c:pt idx="74">
                    <c:v>40</c:v>
                  </c:pt>
                  <c:pt idx="75">
                    <c:v>41</c:v>
                  </c:pt>
                  <c:pt idx="76">
                    <c:v>42</c:v>
                  </c:pt>
                  <c:pt idx="77">
                    <c:v>43</c:v>
                  </c:pt>
                  <c:pt idx="78">
                    <c:v>44</c:v>
                  </c:pt>
                  <c:pt idx="79">
                    <c:v>45</c:v>
                  </c:pt>
                  <c:pt idx="80">
                    <c:v>46</c:v>
                  </c:pt>
                  <c:pt idx="81">
                    <c:v>47</c:v>
                  </c:pt>
                  <c:pt idx="82">
                    <c:v>48</c:v>
                  </c:pt>
                  <c:pt idx="83">
                    <c:v>49</c:v>
                  </c:pt>
                  <c:pt idx="84">
                    <c:v>50</c:v>
                  </c:pt>
                  <c:pt idx="85">
                    <c:v>51</c:v>
                  </c:pt>
                  <c:pt idx="86">
                    <c:v>52</c:v>
                  </c:pt>
                  <c:pt idx="87">
                    <c:v>53</c:v>
                  </c:pt>
                  <c:pt idx="88">
                    <c:v>1</c:v>
                  </c:pt>
                  <c:pt idx="89">
                    <c:v>2</c:v>
                  </c:pt>
                  <c:pt idx="90">
                    <c:v>3</c:v>
                  </c:pt>
                  <c:pt idx="91">
                    <c:v>4</c:v>
                  </c:pt>
                  <c:pt idx="92">
                    <c:v>5</c:v>
                  </c:pt>
                  <c:pt idx="93">
                    <c:v>6</c:v>
                  </c:pt>
                  <c:pt idx="94">
                    <c:v>7</c:v>
                  </c:pt>
                  <c:pt idx="95">
                    <c:v>8</c:v>
                  </c:pt>
                  <c:pt idx="96">
                    <c:v>9</c:v>
                  </c:pt>
                  <c:pt idx="97">
                    <c:v>10</c:v>
                  </c:pt>
                  <c:pt idx="98">
                    <c:v>11</c:v>
                  </c:pt>
                  <c:pt idx="99">
                    <c:v>12</c:v>
                  </c:pt>
                  <c:pt idx="100">
                    <c:v>13</c:v>
                  </c:pt>
                  <c:pt idx="101">
                    <c:v>14</c:v>
                  </c:pt>
                  <c:pt idx="102">
                    <c:v>15</c:v>
                  </c:pt>
                  <c:pt idx="103">
                    <c:v>16</c:v>
                  </c:pt>
                  <c:pt idx="104">
                    <c:v>17</c:v>
                  </c:pt>
                  <c:pt idx="105">
                    <c:v>18</c:v>
                  </c:pt>
                  <c:pt idx="106">
                    <c:v>19</c:v>
                  </c:pt>
                  <c:pt idx="107">
                    <c:v>20</c:v>
                  </c:pt>
                  <c:pt idx="108">
                    <c:v>21</c:v>
                  </c:pt>
                  <c:pt idx="109">
                    <c:v>22</c:v>
                  </c:pt>
                  <c:pt idx="110">
                    <c:v>23</c:v>
                  </c:pt>
                  <c:pt idx="111">
                    <c:v>24</c:v>
                  </c:pt>
                  <c:pt idx="112">
                    <c:v>25</c:v>
                  </c:pt>
                  <c:pt idx="113">
                    <c:v>26</c:v>
                  </c:pt>
                  <c:pt idx="114">
                    <c:v>27</c:v>
                  </c:pt>
                  <c:pt idx="115">
                    <c:v>28</c:v>
                  </c:pt>
                  <c:pt idx="116">
                    <c:v>29</c:v>
                  </c:pt>
                  <c:pt idx="117">
                    <c:v>30</c:v>
                  </c:pt>
                  <c:pt idx="118">
                    <c:v>31</c:v>
                  </c:pt>
                  <c:pt idx="119">
                    <c:v>32</c:v>
                  </c:pt>
                  <c:pt idx="120">
                    <c:v>33</c:v>
                  </c:pt>
                  <c:pt idx="121">
                    <c:v>34</c:v>
                  </c:pt>
                  <c:pt idx="122">
                    <c:v>35</c:v>
                  </c:pt>
                  <c:pt idx="123">
                    <c:v>36</c:v>
                  </c:pt>
                  <c:pt idx="124">
                    <c:v>37</c:v>
                  </c:pt>
                  <c:pt idx="125">
                    <c:v>38</c:v>
                  </c:pt>
                  <c:pt idx="126">
                    <c:v>39</c:v>
                  </c:pt>
                  <c:pt idx="127">
                    <c:v>40</c:v>
                  </c:pt>
                  <c:pt idx="128">
                    <c:v>41</c:v>
                  </c:pt>
                  <c:pt idx="129">
                    <c:v>42</c:v>
                  </c:pt>
                  <c:pt idx="130">
                    <c:v>43</c:v>
                  </c:pt>
                  <c:pt idx="131">
                    <c:v>44</c:v>
                  </c:pt>
                  <c:pt idx="132">
                    <c:v>45</c:v>
                  </c:pt>
                  <c:pt idx="133">
                    <c:v>46</c:v>
                  </c:pt>
                  <c:pt idx="134">
                    <c:v>47</c:v>
                  </c:pt>
                  <c:pt idx="135">
                    <c:v>48</c:v>
                  </c:pt>
                  <c:pt idx="136">
                    <c:v>49</c:v>
                  </c:pt>
                  <c:pt idx="137">
                    <c:v>50</c:v>
                  </c:pt>
                  <c:pt idx="138">
                    <c:v>51</c:v>
                  </c:pt>
                  <c:pt idx="139">
                    <c:v>52</c:v>
                  </c:pt>
                  <c:pt idx="140">
                    <c:v>1</c:v>
                  </c:pt>
                  <c:pt idx="141">
                    <c:v>2</c:v>
                  </c:pt>
                  <c:pt idx="142">
                    <c:v>3</c:v>
                  </c:pt>
                  <c:pt idx="143">
                    <c:v>4</c:v>
                  </c:pt>
                  <c:pt idx="144">
                    <c:v>5</c:v>
                  </c:pt>
                  <c:pt idx="145">
                    <c:v>6</c:v>
                  </c:pt>
                  <c:pt idx="146">
                    <c:v>7</c:v>
                  </c:pt>
                  <c:pt idx="147">
                    <c:v>8</c:v>
                  </c:pt>
                  <c:pt idx="148">
                    <c:v>9</c:v>
                  </c:pt>
                  <c:pt idx="149">
                    <c:v>10</c:v>
                  </c:pt>
                  <c:pt idx="150">
                    <c:v>11</c:v>
                  </c:pt>
                  <c:pt idx="151">
                    <c:v>12</c:v>
                  </c:pt>
                  <c:pt idx="152">
                    <c:v>13</c:v>
                  </c:pt>
                  <c:pt idx="153">
                    <c:v>14</c:v>
                  </c:pt>
                  <c:pt idx="154">
                    <c:v>15</c:v>
                  </c:pt>
                  <c:pt idx="155">
                    <c:v>16</c:v>
                  </c:pt>
                  <c:pt idx="156">
                    <c:v>17</c:v>
                  </c:pt>
                  <c:pt idx="157">
                    <c:v>18</c:v>
                  </c:pt>
                  <c:pt idx="158">
                    <c:v>19</c:v>
                  </c:pt>
                  <c:pt idx="159">
                    <c:v>20</c:v>
                  </c:pt>
                  <c:pt idx="160">
                    <c:v>21</c:v>
                  </c:pt>
                  <c:pt idx="161">
                    <c:v>22</c:v>
                  </c:pt>
                  <c:pt idx="162">
                    <c:v>23</c:v>
                  </c:pt>
                  <c:pt idx="163">
                    <c:v>24</c:v>
                  </c:pt>
                  <c:pt idx="164">
                    <c:v>25</c:v>
                  </c:pt>
                  <c:pt idx="165">
                    <c:v>26</c:v>
                  </c:pt>
                  <c:pt idx="166">
                    <c:v>27</c:v>
                  </c:pt>
                  <c:pt idx="167">
                    <c:v>28</c:v>
                  </c:pt>
                  <c:pt idx="168">
                    <c:v>29</c:v>
                  </c:pt>
                  <c:pt idx="169">
                    <c:v>30</c:v>
                  </c:pt>
                  <c:pt idx="170">
                    <c:v>31</c:v>
                  </c:pt>
                  <c:pt idx="171">
                    <c:v>32</c:v>
                  </c:pt>
                  <c:pt idx="172">
                    <c:v>33</c:v>
                  </c:pt>
                  <c:pt idx="173">
                    <c:v>34</c:v>
                  </c:pt>
                  <c:pt idx="174">
                    <c:v>35</c:v>
                  </c:pt>
                  <c:pt idx="175">
                    <c:v>36</c:v>
                  </c:pt>
                  <c:pt idx="176">
                    <c:v>37</c:v>
                  </c:pt>
                  <c:pt idx="177">
                    <c:v>38</c:v>
                  </c:pt>
                  <c:pt idx="178">
                    <c:v>39</c:v>
                  </c:pt>
                  <c:pt idx="179">
                    <c:v>40</c:v>
                  </c:pt>
                  <c:pt idx="180">
                    <c:v>41</c:v>
                  </c:pt>
                  <c:pt idx="181">
                    <c:v>42</c:v>
                  </c:pt>
                  <c:pt idx="182">
                    <c:v>43</c:v>
                  </c:pt>
                  <c:pt idx="183">
                    <c:v>44</c:v>
                  </c:pt>
                  <c:pt idx="184">
                    <c:v>45</c:v>
                  </c:pt>
                  <c:pt idx="185">
                    <c:v>46</c:v>
                  </c:pt>
                  <c:pt idx="186">
                    <c:v>47</c:v>
                  </c:pt>
                  <c:pt idx="187">
                    <c:v>48</c:v>
                  </c:pt>
                  <c:pt idx="188">
                    <c:v>49</c:v>
                  </c:pt>
                  <c:pt idx="189">
                    <c:v>50</c:v>
                  </c:pt>
                  <c:pt idx="190">
                    <c:v>51</c:v>
                  </c:pt>
                  <c:pt idx="191">
                    <c:v>52</c:v>
                  </c:pt>
                  <c:pt idx="192">
                    <c:v>1</c:v>
                  </c:pt>
                  <c:pt idx="193">
                    <c:v>2</c:v>
                  </c:pt>
                  <c:pt idx="194">
                    <c:v>3</c:v>
                  </c:pt>
                  <c:pt idx="195">
                    <c:v>4</c:v>
                  </c:pt>
                  <c:pt idx="196">
                    <c:v>5</c:v>
                  </c:pt>
                  <c:pt idx="197">
                    <c:v>6</c:v>
                  </c:pt>
                  <c:pt idx="198">
                    <c:v>7</c:v>
                  </c:pt>
                  <c:pt idx="199">
                    <c:v>8</c:v>
                  </c:pt>
                  <c:pt idx="200">
                    <c:v>9</c:v>
                  </c:pt>
                  <c:pt idx="201">
                    <c:v>10</c:v>
                  </c:pt>
                  <c:pt idx="202">
                    <c:v>11</c:v>
                  </c:pt>
                  <c:pt idx="203">
                    <c:v>12</c:v>
                  </c:pt>
                  <c:pt idx="204">
                    <c:v>13</c:v>
                  </c:pt>
                  <c:pt idx="205">
                    <c:v>14</c:v>
                  </c:pt>
                  <c:pt idx="206">
                    <c:v>15</c:v>
                  </c:pt>
                  <c:pt idx="207">
                    <c:v>16</c:v>
                  </c:pt>
                  <c:pt idx="208">
                    <c:v>17</c:v>
                  </c:pt>
                  <c:pt idx="209">
                    <c:v>18</c:v>
                  </c:pt>
                  <c:pt idx="210">
                    <c:v>19</c:v>
                  </c:pt>
                  <c:pt idx="211">
                    <c:v>20</c:v>
                  </c:pt>
                  <c:pt idx="212">
                    <c:v>21</c:v>
                  </c:pt>
                  <c:pt idx="213">
                    <c:v>22</c:v>
                  </c:pt>
                  <c:pt idx="214">
                    <c:v>23</c:v>
                  </c:pt>
                  <c:pt idx="215">
                    <c:v>24</c:v>
                  </c:pt>
                  <c:pt idx="216">
                    <c:v>25</c:v>
                  </c:pt>
                  <c:pt idx="217">
                    <c:v>26</c:v>
                  </c:pt>
                  <c:pt idx="218">
                    <c:v>27</c:v>
                  </c:pt>
                  <c:pt idx="219">
                    <c:v>28</c:v>
                  </c:pt>
                  <c:pt idx="220">
                    <c:v>29</c:v>
                  </c:pt>
                  <c:pt idx="221">
                    <c:v>30</c:v>
                  </c:pt>
                  <c:pt idx="222">
                    <c:v>31</c:v>
                  </c:pt>
                  <c:pt idx="223">
                    <c:v>32</c:v>
                  </c:pt>
                  <c:pt idx="224">
                    <c:v>33</c:v>
                  </c:pt>
                  <c:pt idx="225">
                    <c:v>34</c:v>
                  </c:pt>
                  <c:pt idx="226">
                    <c:v>35</c:v>
                  </c:pt>
                  <c:pt idx="227">
                    <c:v>36</c:v>
                  </c:pt>
                  <c:pt idx="228">
                    <c:v>37</c:v>
                  </c:pt>
                  <c:pt idx="229">
                    <c:v>38</c:v>
                  </c:pt>
                  <c:pt idx="230">
                    <c:v>39</c:v>
                  </c:pt>
                </c:lvl>
                <c:lvl>
                  <c:pt idx="0">
                    <c:v>2013</c:v>
                  </c:pt>
                  <c:pt idx="35">
                    <c:v>2014</c:v>
                  </c:pt>
                  <c:pt idx="88">
                    <c:v>2015</c:v>
                  </c:pt>
                  <c:pt idx="140">
                    <c:v>2016</c:v>
                  </c:pt>
                  <c:pt idx="192">
                    <c:v>2017</c:v>
                  </c:pt>
                </c:lvl>
              </c:multiLvlStrCache>
            </c:multiLvlStrRef>
          </c:cat>
          <c:val>
            <c:numRef>
              <c:f>'SARI Cumulative'!$Q$4:$Q$234</c:f>
              <c:numCache>
                <c:formatCode>0%</c:formatCode>
                <c:ptCount val="231"/>
                <c:pt idx="0">
                  <c:v>5.8823529411764698E-2</c:v>
                </c:pt>
                <c:pt idx="1">
                  <c:v>0</c:v>
                </c:pt>
                <c:pt idx="2">
                  <c:v>0.125</c:v>
                </c:pt>
                <c:pt idx="3">
                  <c:v>8.3333333333333301E-2</c:v>
                </c:pt>
                <c:pt idx="4">
                  <c:v>0</c:v>
                </c:pt>
                <c:pt idx="5">
                  <c:v>0.15</c:v>
                </c:pt>
                <c:pt idx="6">
                  <c:v>0.230769230769231</c:v>
                </c:pt>
                <c:pt idx="7">
                  <c:v>0.18181818181818199</c:v>
                </c:pt>
                <c:pt idx="8">
                  <c:v>8.3333333333333301E-2</c:v>
                </c:pt>
                <c:pt idx="9">
                  <c:v>9.0909090909090898E-2</c:v>
                </c:pt>
                <c:pt idx="10">
                  <c:v>0.2</c:v>
                </c:pt>
                <c:pt idx="11">
                  <c:v>0.133333333333333</c:v>
                </c:pt>
                <c:pt idx="12">
                  <c:v>0.115384615384615</c:v>
                </c:pt>
                <c:pt idx="13">
                  <c:v>0</c:v>
                </c:pt>
                <c:pt idx="14">
                  <c:v>0</c:v>
                </c:pt>
                <c:pt idx="15">
                  <c:v>0.375</c:v>
                </c:pt>
                <c:pt idx="16">
                  <c:v>0.11764705882352899</c:v>
                </c:pt>
                <c:pt idx="17">
                  <c:v>0.11111111111111099</c:v>
                </c:pt>
                <c:pt idx="18">
                  <c:v>0.15384615384615399</c:v>
                </c:pt>
                <c:pt idx="19">
                  <c:v>0</c:v>
                </c:pt>
                <c:pt idx="20">
                  <c:v>0.16666666666666699</c:v>
                </c:pt>
                <c:pt idx="21">
                  <c:v>0.15</c:v>
                </c:pt>
                <c:pt idx="22">
                  <c:v>0.21052631578947401</c:v>
                </c:pt>
                <c:pt idx="23">
                  <c:v>0.22222222222222199</c:v>
                </c:pt>
                <c:pt idx="24">
                  <c:v>0</c:v>
                </c:pt>
                <c:pt idx="25">
                  <c:v>0.1</c:v>
                </c:pt>
                <c:pt idx="26">
                  <c:v>0</c:v>
                </c:pt>
                <c:pt idx="27">
                  <c:v>8.3333333333333301E-2</c:v>
                </c:pt>
                <c:pt idx="28">
                  <c:v>0</c:v>
                </c:pt>
                <c:pt idx="29">
                  <c:v>0</c:v>
                </c:pt>
                <c:pt idx="30">
                  <c:v>0.14285714285714299</c:v>
                </c:pt>
                <c:pt idx="31">
                  <c:v>9.0909090909090898E-2</c:v>
                </c:pt>
                <c:pt idx="32">
                  <c:v>0.16666666666666699</c:v>
                </c:pt>
                <c:pt idx="33">
                  <c:v>0.18181818181818199</c:v>
                </c:pt>
                <c:pt idx="34">
                  <c:v>0</c:v>
                </c:pt>
                <c:pt idx="35">
                  <c:v>0.4</c:v>
                </c:pt>
                <c:pt idx="36">
                  <c:v>0.5</c:v>
                </c:pt>
                <c:pt idx="37">
                  <c:v>0.44444444444444398</c:v>
                </c:pt>
                <c:pt idx="38">
                  <c:v>0.407407407407407</c:v>
                </c:pt>
                <c:pt idx="39">
                  <c:v>0.2</c:v>
                </c:pt>
                <c:pt idx="40">
                  <c:v>0.3</c:v>
                </c:pt>
                <c:pt idx="41">
                  <c:v>0.14285714285714299</c:v>
                </c:pt>
                <c:pt idx="42">
                  <c:v>0.38461538461538503</c:v>
                </c:pt>
                <c:pt idx="43">
                  <c:v>0.27272727272727298</c:v>
                </c:pt>
                <c:pt idx="44">
                  <c:v>7.1428571428571397E-2</c:v>
                </c:pt>
                <c:pt idx="45">
                  <c:v>0.13043478260869601</c:v>
                </c:pt>
                <c:pt idx="46">
                  <c:v>0.27272727272727298</c:v>
                </c:pt>
                <c:pt idx="47">
                  <c:v>8.3333333333333301E-2</c:v>
                </c:pt>
                <c:pt idx="48">
                  <c:v>0.14285714285714299</c:v>
                </c:pt>
                <c:pt idx="49">
                  <c:v>0.22727272727272699</c:v>
                </c:pt>
                <c:pt idx="50">
                  <c:v>0.15</c:v>
                </c:pt>
                <c:pt idx="51">
                  <c:v>5.2631578947368397E-2</c:v>
                </c:pt>
                <c:pt idx="52">
                  <c:v>0.125</c:v>
                </c:pt>
                <c:pt idx="53">
                  <c:v>4.7619047619047603E-2</c:v>
                </c:pt>
                <c:pt idx="54">
                  <c:v>0.22222222222222199</c:v>
                </c:pt>
                <c:pt idx="55">
                  <c:v>5.7142857142857099E-2</c:v>
                </c:pt>
                <c:pt idx="56">
                  <c:v>4.1666666666666699E-2</c:v>
                </c:pt>
                <c:pt idx="57">
                  <c:v>4.1666666666666699E-2</c:v>
                </c:pt>
                <c:pt idx="58">
                  <c:v>4.1666666666666699E-2</c:v>
                </c:pt>
                <c:pt idx="59">
                  <c:v>7.69230769230769E-2</c:v>
                </c:pt>
                <c:pt idx="60">
                  <c:v>0.11764705882352899</c:v>
                </c:pt>
                <c:pt idx="61">
                  <c:v>5.8823529411764698E-2</c:v>
                </c:pt>
                <c:pt idx="62">
                  <c:v>0</c:v>
                </c:pt>
                <c:pt idx="63">
                  <c:v>0.16666666666666699</c:v>
                </c:pt>
                <c:pt idx="64">
                  <c:v>0</c:v>
                </c:pt>
                <c:pt idx="65">
                  <c:v>0</c:v>
                </c:pt>
                <c:pt idx="66">
                  <c:v>0.28571428571428598</c:v>
                </c:pt>
                <c:pt idx="67">
                  <c:v>0</c:v>
                </c:pt>
                <c:pt idx="68">
                  <c:v>6.6666666666666693E-2</c:v>
                </c:pt>
                <c:pt idx="69">
                  <c:v>4.7619047619047603E-2</c:v>
                </c:pt>
                <c:pt idx="70">
                  <c:v>0.16666666666666699</c:v>
                </c:pt>
                <c:pt idx="71">
                  <c:v>7.69230769230769E-2</c:v>
                </c:pt>
                <c:pt idx="72">
                  <c:v>3.7037037037037E-2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0.105263157894737</c:v>
                </c:pt>
                <c:pt idx="77">
                  <c:v>0</c:v>
                </c:pt>
                <c:pt idx="78">
                  <c:v>5.5555555555555497E-2</c:v>
                </c:pt>
                <c:pt idx="79">
                  <c:v>5.2631578947368397E-2</c:v>
                </c:pt>
                <c:pt idx="80">
                  <c:v>0.1875</c:v>
                </c:pt>
                <c:pt idx="81">
                  <c:v>6.6666666666666693E-2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0.214285714285714</c:v>
                </c:pt>
                <c:pt idx="86">
                  <c:v>0.25</c:v>
                </c:pt>
                <c:pt idx="87">
                  <c:v>0.2</c:v>
                </c:pt>
                <c:pt idx="88">
                  <c:v>0</c:v>
                </c:pt>
                <c:pt idx="89">
                  <c:v>0.14285714285714299</c:v>
                </c:pt>
                <c:pt idx="90">
                  <c:v>6.4516129032258104E-2</c:v>
                </c:pt>
                <c:pt idx="91">
                  <c:v>9.5238095238095205E-2</c:v>
                </c:pt>
                <c:pt idx="92">
                  <c:v>0.22727272727272699</c:v>
                </c:pt>
                <c:pt idx="93">
                  <c:v>0.16666666666666699</c:v>
                </c:pt>
                <c:pt idx="94">
                  <c:v>0.25</c:v>
                </c:pt>
                <c:pt idx="95">
                  <c:v>0.27777777777777801</c:v>
                </c:pt>
                <c:pt idx="96">
                  <c:v>0.17241379310344801</c:v>
                </c:pt>
                <c:pt idx="97">
                  <c:v>8.8235294117647106E-2</c:v>
                </c:pt>
                <c:pt idx="98">
                  <c:v>7.1428571428571397E-2</c:v>
                </c:pt>
                <c:pt idx="99">
                  <c:v>7.1428571428571397E-2</c:v>
                </c:pt>
                <c:pt idx="100">
                  <c:v>7.1428571428571397E-2</c:v>
                </c:pt>
                <c:pt idx="101">
                  <c:v>3.4482758620689703E-2</c:v>
                </c:pt>
                <c:pt idx="102">
                  <c:v>8.6956521739130405E-2</c:v>
                </c:pt>
                <c:pt idx="103">
                  <c:v>7.1428571428571397E-2</c:v>
                </c:pt>
                <c:pt idx="104">
                  <c:v>0</c:v>
                </c:pt>
                <c:pt idx="105">
                  <c:v>4.3478260869565202E-2</c:v>
                </c:pt>
                <c:pt idx="106">
                  <c:v>4.1666666666666699E-2</c:v>
                </c:pt>
                <c:pt idx="107">
                  <c:v>7.69230769230769E-2</c:v>
                </c:pt>
                <c:pt idx="108">
                  <c:v>0</c:v>
                </c:pt>
                <c:pt idx="109">
                  <c:v>0</c:v>
                </c:pt>
                <c:pt idx="110">
                  <c:v>8.6956521739130405E-2</c:v>
                </c:pt>
                <c:pt idx="111">
                  <c:v>5.8823529411764698E-2</c:v>
                </c:pt>
                <c:pt idx="112">
                  <c:v>4.1666666666666699E-2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7.1428571428571397E-2</c:v>
                </c:pt>
                <c:pt idx="119">
                  <c:v>0</c:v>
                </c:pt>
                <c:pt idx="120">
                  <c:v>0.30769230769230799</c:v>
                </c:pt>
                <c:pt idx="121">
                  <c:v>0</c:v>
                </c:pt>
                <c:pt idx="122">
                  <c:v>0.1875</c:v>
                </c:pt>
                <c:pt idx="123">
                  <c:v>0.16666666666666699</c:v>
                </c:pt>
                <c:pt idx="124">
                  <c:v>0.125</c:v>
                </c:pt>
                <c:pt idx="125">
                  <c:v>0.36363636363636398</c:v>
                </c:pt>
                <c:pt idx="126">
                  <c:v>3.8461538461538498E-2</c:v>
                </c:pt>
                <c:pt idx="127">
                  <c:v>0.2</c:v>
                </c:pt>
                <c:pt idx="128">
                  <c:v>0</c:v>
                </c:pt>
                <c:pt idx="129">
                  <c:v>0.13636363636363599</c:v>
                </c:pt>
                <c:pt idx="130">
                  <c:v>0.23529411764705899</c:v>
                </c:pt>
                <c:pt idx="131">
                  <c:v>0.125</c:v>
                </c:pt>
                <c:pt idx="132">
                  <c:v>0</c:v>
                </c:pt>
                <c:pt idx="133">
                  <c:v>0.125</c:v>
                </c:pt>
                <c:pt idx="134">
                  <c:v>8.3333333333333301E-2</c:v>
                </c:pt>
                <c:pt idx="135">
                  <c:v>0.21052631578947401</c:v>
                </c:pt>
                <c:pt idx="136">
                  <c:v>0.28571428571428598</c:v>
                </c:pt>
                <c:pt idx="137">
                  <c:v>0.58333333333333304</c:v>
                </c:pt>
                <c:pt idx="138">
                  <c:v>0.15</c:v>
                </c:pt>
                <c:pt idx="139">
                  <c:v>0.26315789473684198</c:v>
                </c:pt>
                <c:pt idx="140">
                  <c:v>0.217391304347826</c:v>
                </c:pt>
                <c:pt idx="141">
                  <c:v>0.214285714285714</c:v>
                </c:pt>
                <c:pt idx="142">
                  <c:v>0.3</c:v>
                </c:pt>
                <c:pt idx="143">
                  <c:v>0.22727272727272699</c:v>
                </c:pt>
                <c:pt idx="144">
                  <c:v>0.08</c:v>
                </c:pt>
                <c:pt idx="145">
                  <c:v>4.5454545454545497E-2</c:v>
                </c:pt>
                <c:pt idx="146">
                  <c:v>9.0909090909090898E-2</c:v>
                </c:pt>
                <c:pt idx="147">
                  <c:v>6.6666666666666693E-2</c:v>
                </c:pt>
                <c:pt idx="148">
                  <c:v>0.16666666666666699</c:v>
                </c:pt>
                <c:pt idx="149">
                  <c:v>0.31818181818181801</c:v>
                </c:pt>
                <c:pt idx="150">
                  <c:v>0.26315789473684198</c:v>
                </c:pt>
                <c:pt idx="151">
                  <c:v>8.6956521739130405E-2</c:v>
                </c:pt>
                <c:pt idx="152">
                  <c:v>0.2</c:v>
                </c:pt>
                <c:pt idx="153">
                  <c:v>0.16666666666666699</c:v>
                </c:pt>
                <c:pt idx="154">
                  <c:v>0.375</c:v>
                </c:pt>
                <c:pt idx="155">
                  <c:v>0.25</c:v>
                </c:pt>
                <c:pt idx="156">
                  <c:v>0.173913043478261</c:v>
                </c:pt>
                <c:pt idx="157">
                  <c:v>0.2</c:v>
                </c:pt>
                <c:pt idx="158">
                  <c:v>0.11764705882352899</c:v>
                </c:pt>
                <c:pt idx="159">
                  <c:v>0.15</c:v>
                </c:pt>
                <c:pt idx="160">
                  <c:v>0</c:v>
                </c:pt>
                <c:pt idx="161">
                  <c:v>0.25</c:v>
                </c:pt>
                <c:pt idx="162">
                  <c:v>0.28571428571428598</c:v>
                </c:pt>
                <c:pt idx="163">
                  <c:v>0</c:v>
                </c:pt>
                <c:pt idx="164">
                  <c:v>9.0909090909090898E-2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0.33333333333333298</c:v>
                </c:pt>
                <c:pt idx="169">
                  <c:v>4.7619047619047603E-2</c:v>
                </c:pt>
                <c:pt idx="170">
                  <c:v>0</c:v>
                </c:pt>
                <c:pt idx="171">
                  <c:v>8.3333333333333301E-2</c:v>
                </c:pt>
                <c:pt idx="172">
                  <c:v>0</c:v>
                </c:pt>
                <c:pt idx="173">
                  <c:v>0.12903225806451599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6.25E-2</c:v>
                </c:pt>
                <c:pt idx="178">
                  <c:v>0.11111111111111099</c:v>
                </c:pt>
                <c:pt idx="179">
                  <c:v>0</c:v>
                </c:pt>
                <c:pt idx="180">
                  <c:v>5.5555555555555497E-2</c:v>
                </c:pt>
                <c:pt idx="181">
                  <c:v>0.05</c:v>
                </c:pt>
                <c:pt idx="182">
                  <c:v>9.0909090909090898E-2</c:v>
                </c:pt>
                <c:pt idx="183">
                  <c:v>0</c:v>
                </c:pt>
                <c:pt idx="184">
                  <c:v>4.7619047619047603E-2</c:v>
                </c:pt>
                <c:pt idx="185">
                  <c:v>0</c:v>
                </c:pt>
                <c:pt idx="186">
                  <c:v>0.105263157894737</c:v>
                </c:pt>
                <c:pt idx="187">
                  <c:v>8.3333333333333301E-2</c:v>
                </c:pt>
                <c:pt idx="188">
                  <c:v>0.1</c:v>
                </c:pt>
                <c:pt idx="189">
                  <c:v>0</c:v>
                </c:pt>
                <c:pt idx="190">
                  <c:v>0.25</c:v>
                </c:pt>
                <c:pt idx="191">
                  <c:v>0</c:v>
                </c:pt>
                <c:pt idx="192">
                  <c:v>0</c:v>
                </c:pt>
                <c:pt idx="193">
                  <c:v>0.30769230769230799</c:v>
                </c:pt>
                <c:pt idx="194">
                  <c:v>0</c:v>
                </c:pt>
                <c:pt idx="195">
                  <c:v>0</c:v>
                </c:pt>
                <c:pt idx="196">
                  <c:v>0.57142857142857195</c:v>
                </c:pt>
                <c:pt idx="197">
                  <c:v>0.42857142857142899</c:v>
                </c:pt>
                <c:pt idx="198">
                  <c:v>0</c:v>
                </c:pt>
                <c:pt idx="199">
                  <c:v>0.16666666666666699</c:v>
                </c:pt>
                <c:pt idx="200">
                  <c:v>0</c:v>
                </c:pt>
                <c:pt idx="201">
                  <c:v>7.69230769230769E-2</c:v>
                </c:pt>
                <c:pt idx="202">
                  <c:v>0.133333333333333</c:v>
                </c:pt>
                <c:pt idx="203">
                  <c:v>0.266666666666667</c:v>
                </c:pt>
                <c:pt idx="204">
                  <c:v>0.23529411764705899</c:v>
                </c:pt>
                <c:pt idx="205">
                  <c:v>6.25E-2</c:v>
                </c:pt>
                <c:pt idx="206">
                  <c:v>9.0909090909090898E-2</c:v>
                </c:pt>
                <c:pt idx="207">
                  <c:v>7.69230769230769E-2</c:v>
                </c:pt>
                <c:pt idx="208">
                  <c:v>0.16666666666666699</c:v>
                </c:pt>
                <c:pt idx="209">
                  <c:v>0.18181818181818199</c:v>
                </c:pt>
                <c:pt idx="210">
                  <c:v>0.25</c:v>
                </c:pt>
                <c:pt idx="211">
                  <c:v>0.14285714285714299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1</c:v>
                </c:pt>
                <c:pt idx="216">
                  <c:v>0.16666666666666699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0.1</c:v>
                </c:pt>
                <c:pt idx="223">
                  <c:v>7.1428571428571397E-2</c:v>
                </c:pt>
                <c:pt idx="224">
                  <c:v>7.69230769230769E-2</c:v>
                </c:pt>
                <c:pt idx="225">
                  <c:v>0</c:v>
                </c:pt>
                <c:pt idx="226">
                  <c:v>0.16666666666666699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3E-449E-804F-AD645307C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6607408"/>
        <c:axId val="346607968"/>
      </c:lineChart>
      <c:catAx>
        <c:axId val="2032767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id-ID" sz="1200"/>
                  <a:t>Minggu Epidemiologi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id-ID"/>
          </a:p>
        </c:txPr>
        <c:crossAx val="346606848"/>
        <c:crosses val="autoZero"/>
        <c:auto val="1"/>
        <c:lblAlgn val="ctr"/>
        <c:lblOffset val="100"/>
        <c:noMultiLvlLbl val="0"/>
      </c:catAx>
      <c:valAx>
        <c:axId val="346606848"/>
        <c:scaling>
          <c:orientation val="minMax"/>
          <c:max val="1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id-ID" dirty="0"/>
                  <a:t>Jumlah spesimen diperiksa</a:t>
                </a:r>
              </a:p>
            </c:rich>
          </c:tx>
          <c:layout>
            <c:manualLayout>
              <c:xMode val="edge"/>
              <c:yMode val="edge"/>
              <c:x val="0"/>
              <c:y val="0.298371591652925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id-ID"/>
          </a:p>
        </c:txPr>
        <c:crossAx val="203276752"/>
        <c:crosses val="autoZero"/>
        <c:crossBetween val="between"/>
      </c:valAx>
      <c:catAx>
        <c:axId val="3466074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46607968"/>
        <c:crosses val="autoZero"/>
        <c:auto val="1"/>
        <c:lblAlgn val="ctr"/>
        <c:lblOffset val="100"/>
        <c:noMultiLvlLbl val="0"/>
      </c:catAx>
      <c:valAx>
        <c:axId val="346607968"/>
        <c:scaling>
          <c:orientation val="minMax"/>
          <c:max val="1"/>
        </c:scaling>
        <c:delete val="0"/>
        <c:axPos val="r"/>
        <c:title>
          <c:tx>
            <c:rich>
              <a:bodyPr/>
              <a:lstStyle/>
              <a:p>
                <a:pPr>
                  <a:defRPr sz="12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id-ID"/>
                  <a:t>% Positif Influenza</a:t>
                </a:r>
              </a:p>
            </c:rich>
          </c:tx>
          <c:layout>
            <c:manualLayout>
              <c:xMode val="edge"/>
              <c:yMode val="edge"/>
              <c:x val="0.95681910264813996"/>
              <c:y val="0.31876517713812202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id-ID"/>
          </a:p>
        </c:txPr>
        <c:crossAx val="346607408"/>
        <c:crosses val="max"/>
        <c:crossBetween val="between"/>
      </c:valAx>
    </c:plotArea>
    <c:legend>
      <c:legendPos val="b"/>
      <c:layout>
        <c:manualLayout>
          <c:xMode val="edge"/>
          <c:yMode val="edge"/>
          <c:x val="0.356503602517311"/>
          <c:y val="0.120518210669344"/>
          <c:w val="0.49939419443073202"/>
          <c:h val="3.6531329974806299E-2"/>
        </c:manualLayout>
      </c:layout>
      <c:overlay val="0"/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id-ID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id-ID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id-ID"/>
              <a:t>Jumlah Kasus ISPA Berat Positif Influenza Berdasarkan Tipe dan Subtipe Virus, Surveilans ISPA Berat Indonesia (SIBI): Mei 2013 - September 2017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5663918700490496E-2"/>
          <c:y val="0.128300264651491"/>
          <c:w val="0.91205372772117499"/>
          <c:h val="0.66711068738785295"/>
        </c:manualLayout>
      </c:layout>
      <c:lineChart>
        <c:grouping val="stacked"/>
        <c:varyColors val="0"/>
        <c:ser>
          <c:idx val="0"/>
          <c:order val="0"/>
          <c:tx>
            <c:strRef>
              <c:f>'SARI Cumulative'!$H$1</c:f>
              <c:strCache>
                <c:ptCount val="1"/>
                <c:pt idx="0">
                  <c:v>Flu B</c:v>
                </c:pt>
              </c:strCache>
            </c:strRef>
          </c:tx>
          <c:spPr>
            <a:ln w="31750" cmpd="sng">
              <a:solidFill>
                <a:srgbClr val="0070C0"/>
              </a:solidFill>
              <a:prstDash val="solid"/>
            </a:ln>
          </c:spPr>
          <c:marker>
            <c:symbol val="none"/>
          </c:marker>
          <c:cat>
            <c:multiLvlStrRef>
              <c:f>'SARI Cumulative'!$A$4:$B$234</c:f>
              <c:multiLvlStrCache>
                <c:ptCount val="231"/>
                <c:lvl>
                  <c:pt idx="0">
                    <c:v>18</c:v>
                  </c:pt>
                  <c:pt idx="1">
                    <c:v>19</c:v>
                  </c:pt>
                  <c:pt idx="2">
                    <c:v>20</c:v>
                  </c:pt>
                  <c:pt idx="3">
                    <c:v>21</c:v>
                  </c:pt>
                  <c:pt idx="4">
                    <c:v>22</c:v>
                  </c:pt>
                  <c:pt idx="5">
                    <c:v>23</c:v>
                  </c:pt>
                  <c:pt idx="6">
                    <c:v>24</c:v>
                  </c:pt>
                  <c:pt idx="7">
                    <c:v>25</c:v>
                  </c:pt>
                  <c:pt idx="8">
                    <c:v>26</c:v>
                  </c:pt>
                  <c:pt idx="9">
                    <c:v>27</c:v>
                  </c:pt>
                  <c:pt idx="10">
                    <c:v>28</c:v>
                  </c:pt>
                  <c:pt idx="11">
                    <c:v>29</c:v>
                  </c:pt>
                  <c:pt idx="12">
                    <c:v>30</c:v>
                  </c:pt>
                  <c:pt idx="13">
                    <c:v>31</c:v>
                  </c:pt>
                  <c:pt idx="14">
                    <c:v>32</c:v>
                  </c:pt>
                  <c:pt idx="15">
                    <c:v>33</c:v>
                  </c:pt>
                  <c:pt idx="16">
                    <c:v>34</c:v>
                  </c:pt>
                  <c:pt idx="17">
                    <c:v>35</c:v>
                  </c:pt>
                  <c:pt idx="18">
                    <c:v>36</c:v>
                  </c:pt>
                  <c:pt idx="19">
                    <c:v>37</c:v>
                  </c:pt>
                  <c:pt idx="20">
                    <c:v>38</c:v>
                  </c:pt>
                  <c:pt idx="21">
                    <c:v>39</c:v>
                  </c:pt>
                  <c:pt idx="22">
                    <c:v>40</c:v>
                  </c:pt>
                  <c:pt idx="23">
                    <c:v>41</c:v>
                  </c:pt>
                  <c:pt idx="24">
                    <c:v>42</c:v>
                  </c:pt>
                  <c:pt idx="25">
                    <c:v>43</c:v>
                  </c:pt>
                  <c:pt idx="26">
                    <c:v>44</c:v>
                  </c:pt>
                  <c:pt idx="27">
                    <c:v>45</c:v>
                  </c:pt>
                  <c:pt idx="28">
                    <c:v>46</c:v>
                  </c:pt>
                  <c:pt idx="29">
                    <c:v>47</c:v>
                  </c:pt>
                  <c:pt idx="30">
                    <c:v>48</c:v>
                  </c:pt>
                  <c:pt idx="31">
                    <c:v>49</c:v>
                  </c:pt>
                  <c:pt idx="32">
                    <c:v>50</c:v>
                  </c:pt>
                  <c:pt idx="33">
                    <c:v>51</c:v>
                  </c:pt>
                  <c:pt idx="34">
                    <c:v>52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13</c:v>
                  </c:pt>
                  <c:pt idx="48">
                    <c:v>14</c:v>
                  </c:pt>
                  <c:pt idx="49">
                    <c:v>15</c:v>
                  </c:pt>
                  <c:pt idx="50">
                    <c:v>16</c:v>
                  </c:pt>
                  <c:pt idx="51">
                    <c:v>17</c:v>
                  </c:pt>
                  <c:pt idx="52">
                    <c:v>18</c:v>
                  </c:pt>
                  <c:pt idx="53">
                    <c:v>19</c:v>
                  </c:pt>
                  <c:pt idx="54">
                    <c:v>20</c:v>
                  </c:pt>
                  <c:pt idx="55">
                    <c:v>21</c:v>
                  </c:pt>
                  <c:pt idx="56">
                    <c:v>22</c:v>
                  </c:pt>
                  <c:pt idx="57">
                    <c:v>23</c:v>
                  </c:pt>
                  <c:pt idx="58">
                    <c:v>24</c:v>
                  </c:pt>
                  <c:pt idx="59">
                    <c:v>25</c:v>
                  </c:pt>
                  <c:pt idx="60">
                    <c:v>26</c:v>
                  </c:pt>
                  <c:pt idx="61">
                    <c:v>27</c:v>
                  </c:pt>
                  <c:pt idx="62">
                    <c:v>28</c:v>
                  </c:pt>
                  <c:pt idx="63">
                    <c:v>29</c:v>
                  </c:pt>
                  <c:pt idx="64">
                    <c:v>30</c:v>
                  </c:pt>
                  <c:pt idx="65">
                    <c:v>31</c:v>
                  </c:pt>
                  <c:pt idx="66">
                    <c:v>32</c:v>
                  </c:pt>
                  <c:pt idx="67">
                    <c:v>33</c:v>
                  </c:pt>
                  <c:pt idx="68">
                    <c:v>34</c:v>
                  </c:pt>
                  <c:pt idx="69">
                    <c:v>35</c:v>
                  </c:pt>
                  <c:pt idx="70">
                    <c:v>36</c:v>
                  </c:pt>
                  <c:pt idx="71">
                    <c:v>37</c:v>
                  </c:pt>
                  <c:pt idx="72">
                    <c:v>38</c:v>
                  </c:pt>
                  <c:pt idx="73">
                    <c:v>39</c:v>
                  </c:pt>
                  <c:pt idx="74">
                    <c:v>40</c:v>
                  </c:pt>
                  <c:pt idx="75">
                    <c:v>41</c:v>
                  </c:pt>
                  <c:pt idx="76">
                    <c:v>42</c:v>
                  </c:pt>
                  <c:pt idx="77">
                    <c:v>43</c:v>
                  </c:pt>
                  <c:pt idx="78">
                    <c:v>44</c:v>
                  </c:pt>
                  <c:pt idx="79">
                    <c:v>45</c:v>
                  </c:pt>
                  <c:pt idx="80">
                    <c:v>46</c:v>
                  </c:pt>
                  <c:pt idx="81">
                    <c:v>47</c:v>
                  </c:pt>
                  <c:pt idx="82">
                    <c:v>48</c:v>
                  </c:pt>
                  <c:pt idx="83">
                    <c:v>49</c:v>
                  </c:pt>
                  <c:pt idx="84">
                    <c:v>50</c:v>
                  </c:pt>
                  <c:pt idx="85">
                    <c:v>51</c:v>
                  </c:pt>
                  <c:pt idx="86">
                    <c:v>52</c:v>
                  </c:pt>
                  <c:pt idx="87">
                    <c:v>53</c:v>
                  </c:pt>
                  <c:pt idx="88">
                    <c:v>1</c:v>
                  </c:pt>
                  <c:pt idx="89">
                    <c:v>2</c:v>
                  </c:pt>
                  <c:pt idx="90">
                    <c:v>3</c:v>
                  </c:pt>
                  <c:pt idx="91">
                    <c:v>4</c:v>
                  </c:pt>
                  <c:pt idx="92">
                    <c:v>5</c:v>
                  </c:pt>
                  <c:pt idx="93">
                    <c:v>6</c:v>
                  </c:pt>
                  <c:pt idx="94">
                    <c:v>7</c:v>
                  </c:pt>
                  <c:pt idx="95">
                    <c:v>8</c:v>
                  </c:pt>
                  <c:pt idx="96">
                    <c:v>9</c:v>
                  </c:pt>
                  <c:pt idx="97">
                    <c:v>10</c:v>
                  </c:pt>
                  <c:pt idx="98">
                    <c:v>11</c:v>
                  </c:pt>
                  <c:pt idx="99">
                    <c:v>12</c:v>
                  </c:pt>
                  <c:pt idx="100">
                    <c:v>13</c:v>
                  </c:pt>
                  <c:pt idx="101">
                    <c:v>14</c:v>
                  </c:pt>
                  <c:pt idx="102">
                    <c:v>15</c:v>
                  </c:pt>
                  <c:pt idx="103">
                    <c:v>16</c:v>
                  </c:pt>
                  <c:pt idx="104">
                    <c:v>17</c:v>
                  </c:pt>
                  <c:pt idx="105">
                    <c:v>18</c:v>
                  </c:pt>
                  <c:pt idx="106">
                    <c:v>19</c:v>
                  </c:pt>
                  <c:pt idx="107">
                    <c:v>20</c:v>
                  </c:pt>
                  <c:pt idx="108">
                    <c:v>21</c:v>
                  </c:pt>
                  <c:pt idx="109">
                    <c:v>22</c:v>
                  </c:pt>
                  <c:pt idx="110">
                    <c:v>23</c:v>
                  </c:pt>
                  <c:pt idx="111">
                    <c:v>24</c:v>
                  </c:pt>
                  <c:pt idx="112">
                    <c:v>25</c:v>
                  </c:pt>
                  <c:pt idx="113">
                    <c:v>26</c:v>
                  </c:pt>
                  <c:pt idx="114">
                    <c:v>27</c:v>
                  </c:pt>
                  <c:pt idx="115">
                    <c:v>28</c:v>
                  </c:pt>
                  <c:pt idx="116">
                    <c:v>29</c:v>
                  </c:pt>
                  <c:pt idx="117">
                    <c:v>30</c:v>
                  </c:pt>
                  <c:pt idx="118">
                    <c:v>31</c:v>
                  </c:pt>
                  <c:pt idx="119">
                    <c:v>32</c:v>
                  </c:pt>
                  <c:pt idx="120">
                    <c:v>33</c:v>
                  </c:pt>
                  <c:pt idx="121">
                    <c:v>34</c:v>
                  </c:pt>
                  <c:pt idx="122">
                    <c:v>35</c:v>
                  </c:pt>
                  <c:pt idx="123">
                    <c:v>36</c:v>
                  </c:pt>
                  <c:pt idx="124">
                    <c:v>37</c:v>
                  </c:pt>
                  <c:pt idx="125">
                    <c:v>38</c:v>
                  </c:pt>
                  <c:pt idx="126">
                    <c:v>39</c:v>
                  </c:pt>
                  <c:pt idx="127">
                    <c:v>40</c:v>
                  </c:pt>
                  <c:pt idx="128">
                    <c:v>41</c:v>
                  </c:pt>
                  <c:pt idx="129">
                    <c:v>42</c:v>
                  </c:pt>
                  <c:pt idx="130">
                    <c:v>43</c:v>
                  </c:pt>
                  <c:pt idx="131">
                    <c:v>44</c:v>
                  </c:pt>
                  <c:pt idx="132">
                    <c:v>45</c:v>
                  </c:pt>
                  <c:pt idx="133">
                    <c:v>46</c:v>
                  </c:pt>
                  <c:pt idx="134">
                    <c:v>47</c:v>
                  </c:pt>
                  <c:pt idx="135">
                    <c:v>48</c:v>
                  </c:pt>
                  <c:pt idx="136">
                    <c:v>49</c:v>
                  </c:pt>
                  <c:pt idx="137">
                    <c:v>50</c:v>
                  </c:pt>
                  <c:pt idx="138">
                    <c:v>51</c:v>
                  </c:pt>
                  <c:pt idx="139">
                    <c:v>52</c:v>
                  </c:pt>
                  <c:pt idx="140">
                    <c:v>1</c:v>
                  </c:pt>
                  <c:pt idx="141">
                    <c:v>2</c:v>
                  </c:pt>
                  <c:pt idx="142">
                    <c:v>3</c:v>
                  </c:pt>
                  <c:pt idx="143">
                    <c:v>4</c:v>
                  </c:pt>
                  <c:pt idx="144">
                    <c:v>5</c:v>
                  </c:pt>
                  <c:pt idx="145">
                    <c:v>6</c:v>
                  </c:pt>
                  <c:pt idx="146">
                    <c:v>7</c:v>
                  </c:pt>
                  <c:pt idx="147">
                    <c:v>8</c:v>
                  </c:pt>
                  <c:pt idx="148">
                    <c:v>9</c:v>
                  </c:pt>
                  <c:pt idx="149">
                    <c:v>10</c:v>
                  </c:pt>
                  <c:pt idx="150">
                    <c:v>11</c:v>
                  </c:pt>
                  <c:pt idx="151">
                    <c:v>12</c:v>
                  </c:pt>
                  <c:pt idx="152">
                    <c:v>13</c:v>
                  </c:pt>
                  <c:pt idx="153">
                    <c:v>14</c:v>
                  </c:pt>
                  <c:pt idx="154">
                    <c:v>15</c:v>
                  </c:pt>
                  <c:pt idx="155">
                    <c:v>16</c:v>
                  </c:pt>
                  <c:pt idx="156">
                    <c:v>17</c:v>
                  </c:pt>
                  <c:pt idx="157">
                    <c:v>18</c:v>
                  </c:pt>
                  <c:pt idx="158">
                    <c:v>19</c:v>
                  </c:pt>
                  <c:pt idx="159">
                    <c:v>20</c:v>
                  </c:pt>
                  <c:pt idx="160">
                    <c:v>21</c:v>
                  </c:pt>
                  <c:pt idx="161">
                    <c:v>22</c:v>
                  </c:pt>
                  <c:pt idx="162">
                    <c:v>23</c:v>
                  </c:pt>
                  <c:pt idx="163">
                    <c:v>24</c:v>
                  </c:pt>
                  <c:pt idx="164">
                    <c:v>25</c:v>
                  </c:pt>
                  <c:pt idx="165">
                    <c:v>26</c:v>
                  </c:pt>
                  <c:pt idx="166">
                    <c:v>27</c:v>
                  </c:pt>
                  <c:pt idx="167">
                    <c:v>28</c:v>
                  </c:pt>
                  <c:pt idx="168">
                    <c:v>29</c:v>
                  </c:pt>
                  <c:pt idx="169">
                    <c:v>30</c:v>
                  </c:pt>
                  <c:pt idx="170">
                    <c:v>31</c:v>
                  </c:pt>
                  <c:pt idx="171">
                    <c:v>32</c:v>
                  </c:pt>
                  <c:pt idx="172">
                    <c:v>33</c:v>
                  </c:pt>
                  <c:pt idx="173">
                    <c:v>34</c:v>
                  </c:pt>
                  <c:pt idx="174">
                    <c:v>35</c:v>
                  </c:pt>
                  <c:pt idx="175">
                    <c:v>36</c:v>
                  </c:pt>
                  <c:pt idx="176">
                    <c:v>37</c:v>
                  </c:pt>
                  <c:pt idx="177">
                    <c:v>38</c:v>
                  </c:pt>
                  <c:pt idx="178">
                    <c:v>39</c:v>
                  </c:pt>
                  <c:pt idx="179">
                    <c:v>40</c:v>
                  </c:pt>
                  <c:pt idx="180">
                    <c:v>41</c:v>
                  </c:pt>
                  <c:pt idx="181">
                    <c:v>42</c:v>
                  </c:pt>
                  <c:pt idx="182">
                    <c:v>43</c:v>
                  </c:pt>
                  <c:pt idx="183">
                    <c:v>44</c:v>
                  </c:pt>
                  <c:pt idx="184">
                    <c:v>45</c:v>
                  </c:pt>
                  <c:pt idx="185">
                    <c:v>46</c:v>
                  </c:pt>
                  <c:pt idx="186">
                    <c:v>47</c:v>
                  </c:pt>
                  <c:pt idx="187">
                    <c:v>48</c:v>
                  </c:pt>
                  <c:pt idx="188">
                    <c:v>49</c:v>
                  </c:pt>
                  <c:pt idx="189">
                    <c:v>50</c:v>
                  </c:pt>
                  <c:pt idx="190">
                    <c:v>51</c:v>
                  </c:pt>
                  <c:pt idx="191">
                    <c:v>52</c:v>
                  </c:pt>
                  <c:pt idx="192">
                    <c:v>1</c:v>
                  </c:pt>
                  <c:pt idx="193">
                    <c:v>2</c:v>
                  </c:pt>
                  <c:pt idx="194">
                    <c:v>3</c:v>
                  </c:pt>
                  <c:pt idx="195">
                    <c:v>4</c:v>
                  </c:pt>
                  <c:pt idx="196">
                    <c:v>5</c:v>
                  </c:pt>
                  <c:pt idx="197">
                    <c:v>6</c:v>
                  </c:pt>
                  <c:pt idx="198">
                    <c:v>7</c:v>
                  </c:pt>
                  <c:pt idx="199">
                    <c:v>8</c:v>
                  </c:pt>
                  <c:pt idx="200">
                    <c:v>9</c:v>
                  </c:pt>
                  <c:pt idx="201">
                    <c:v>10</c:v>
                  </c:pt>
                  <c:pt idx="202">
                    <c:v>11</c:v>
                  </c:pt>
                  <c:pt idx="203">
                    <c:v>12</c:v>
                  </c:pt>
                  <c:pt idx="204">
                    <c:v>13</c:v>
                  </c:pt>
                  <c:pt idx="205">
                    <c:v>14</c:v>
                  </c:pt>
                  <c:pt idx="206">
                    <c:v>15</c:v>
                  </c:pt>
                  <c:pt idx="207">
                    <c:v>16</c:v>
                  </c:pt>
                  <c:pt idx="208">
                    <c:v>17</c:v>
                  </c:pt>
                  <c:pt idx="209">
                    <c:v>18</c:v>
                  </c:pt>
                  <c:pt idx="210">
                    <c:v>19</c:v>
                  </c:pt>
                  <c:pt idx="211">
                    <c:v>20</c:v>
                  </c:pt>
                  <c:pt idx="212">
                    <c:v>21</c:v>
                  </c:pt>
                  <c:pt idx="213">
                    <c:v>22</c:v>
                  </c:pt>
                  <c:pt idx="214">
                    <c:v>23</c:v>
                  </c:pt>
                  <c:pt idx="215">
                    <c:v>24</c:v>
                  </c:pt>
                  <c:pt idx="216">
                    <c:v>25</c:v>
                  </c:pt>
                  <c:pt idx="217">
                    <c:v>26</c:v>
                  </c:pt>
                  <c:pt idx="218">
                    <c:v>27</c:v>
                  </c:pt>
                  <c:pt idx="219">
                    <c:v>28</c:v>
                  </c:pt>
                  <c:pt idx="220">
                    <c:v>29</c:v>
                  </c:pt>
                  <c:pt idx="221">
                    <c:v>30</c:v>
                  </c:pt>
                  <c:pt idx="222">
                    <c:v>31</c:v>
                  </c:pt>
                  <c:pt idx="223">
                    <c:v>32</c:v>
                  </c:pt>
                  <c:pt idx="224">
                    <c:v>33</c:v>
                  </c:pt>
                  <c:pt idx="225">
                    <c:v>34</c:v>
                  </c:pt>
                  <c:pt idx="226">
                    <c:v>35</c:v>
                  </c:pt>
                  <c:pt idx="227">
                    <c:v>36</c:v>
                  </c:pt>
                  <c:pt idx="228">
                    <c:v>37</c:v>
                  </c:pt>
                  <c:pt idx="229">
                    <c:v>38</c:v>
                  </c:pt>
                  <c:pt idx="230">
                    <c:v>39</c:v>
                  </c:pt>
                </c:lvl>
                <c:lvl>
                  <c:pt idx="0">
                    <c:v>2013</c:v>
                  </c:pt>
                  <c:pt idx="35">
                    <c:v>2014</c:v>
                  </c:pt>
                  <c:pt idx="88">
                    <c:v>2015</c:v>
                  </c:pt>
                  <c:pt idx="140">
                    <c:v>2016</c:v>
                  </c:pt>
                  <c:pt idx="192">
                    <c:v>2017</c:v>
                  </c:pt>
                </c:lvl>
              </c:multiLvlStrCache>
            </c:multiLvlStrRef>
          </c:cat>
          <c:val>
            <c:numRef>
              <c:f>'SARI Cumulative'!$H$4:$H$234</c:f>
              <c:numCache>
                <c:formatCode>General</c:formatCode>
                <c:ptCount val="231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2</c:v>
                </c:pt>
                <c:pt idx="22">
                  <c:v>1</c:v>
                </c:pt>
                <c:pt idx="23">
                  <c:v>1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1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</c:v>
                </c:pt>
                <c:pt idx="37">
                  <c:v>2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2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2</c:v>
                </c:pt>
                <c:pt idx="46">
                  <c:v>0</c:v>
                </c:pt>
                <c:pt idx="47">
                  <c:v>0</c:v>
                </c:pt>
                <c:pt idx="48">
                  <c:v>1</c:v>
                </c:pt>
                <c:pt idx="49">
                  <c:v>2</c:v>
                </c:pt>
                <c:pt idx="50">
                  <c:v>1</c:v>
                </c:pt>
                <c:pt idx="51">
                  <c:v>1</c:v>
                </c:pt>
                <c:pt idx="52">
                  <c:v>3</c:v>
                </c:pt>
                <c:pt idx="53">
                  <c:v>1</c:v>
                </c:pt>
                <c:pt idx="54">
                  <c:v>2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2</c:v>
                </c:pt>
                <c:pt idx="60">
                  <c:v>1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2</c:v>
                </c:pt>
                <c:pt idx="67">
                  <c:v>0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2</c:v>
                </c:pt>
                <c:pt idx="77">
                  <c:v>0</c:v>
                </c:pt>
                <c:pt idx="78">
                  <c:v>0</c:v>
                </c:pt>
                <c:pt idx="79">
                  <c:v>1</c:v>
                </c:pt>
                <c:pt idx="80">
                  <c:v>3</c:v>
                </c:pt>
                <c:pt idx="81">
                  <c:v>1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</c:v>
                </c:pt>
                <c:pt idx="87">
                  <c:v>0</c:v>
                </c:pt>
                <c:pt idx="88">
                  <c:v>0</c:v>
                </c:pt>
                <c:pt idx="89">
                  <c:v>2</c:v>
                </c:pt>
                <c:pt idx="90">
                  <c:v>1</c:v>
                </c:pt>
                <c:pt idx="91">
                  <c:v>1</c:v>
                </c:pt>
                <c:pt idx="92">
                  <c:v>0</c:v>
                </c:pt>
                <c:pt idx="93">
                  <c:v>1</c:v>
                </c:pt>
                <c:pt idx="94">
                  <c:v>0</c:v>
                </c:pt>
                <c:pt idx="95">
                  <c:v>1</c:v>
                </c:pt>
                <c:pt idx="96">
                  <c:v>0</c:v>
                </c:pt>
                <c:pt idx="97">
                  <c:v>1</c:v>
                </c:pt>
                <c:pt idx="98">
                  <c:v>1</c:v>
                </c:pt>
                <c:pt idx="99">
                  <c:v>2</c:v>
                </c:pt>
                <c:pt idx="100">
                  <c:v>1</c:v>
                </c:pt>
                <c:pt idx="101">
                  <c:v>0</c:v>
                </c:pt>
                <c:pt idx="102">
                  <c:v>1</c:v>
                </c:pt>
                <c:pt idx="103">
                  <c:v>1</c:v>
                </c:pt>
                <c:pt idx="104">
                  <c:v>0</c:v>
                </c:pt>
                <c:pt idx="105">
                  <c:v>0</c:v>
                </c:pt>
                <c:pt idx="106">
                  <c:v>1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1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1</c:v>
                </c:pt>
                <c:pt idx="144">
                  <c:v>2</c:v>
                </c:pt>
                <c:pt idx="145">
                  <c:v>0</c:v>
                </c:pt>
                <c:pt idx="146">
                  <c:v>0</c:v>
                </c:pt>
                <c:pt idx="147">
                  <c:v>1</c:v>
                </c:pt>
                <c:pt idx="148">
                  <c:v>2</c:v>
                </c:pt>
                <c:pt idx="149">
                  <c:v>2</c:v>
                </c:pt>
                <c:pt idx="150">
                  <c:v>3</c:v>
                </c:pt>
                <c:pt idx="151">
                  <c:v>1</c:v>
                </c:pt>
                <c:pt idx="152">
                  <c:v>3</c:v>
                </c:pt>
                <c:pt idx="153">
                  <c:v>1</c:v>
                </c:pt>
                <c:pt idx="154">
                  <c:v>5</c:v>
                </c:pt>
                <c:pt idx="155">
                  <c:v>4</c:v>
                </c:pt>
                <c:pt idx="156">
                  <c:v>2</c:v>
                </c:pt>
                <c:pt idx="157">
                  <c:v>1</c:v>
                </c:pt>
                <c:pt idx="158">
                  <c:v>2</c:v>
                </c:pt>
                <c:pt idx="159">
                  <c:v>3</c:v>
                </c:pt>
                <c:pt idx="160">
                  <c:v>0</c:v>
                </c:pt>
                <c:pt idx="161">
                  <c:v>2</c:v>
                </c:pt>
                <c:pt idx="162">
                  <c:v>1</c:v>
                </c:pt>
                <c:pt idx="163">
                  <c:v>0</c:v>
                </c:pt>
                <c:pt idx="164">
                  <c:v>1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1</c:v>
                </c:pt>
                <c:pt idx="169">
                  <c:v>1</c:v>
                </c:pt>
                <c:pt idx="170">
                  <c:v>0</c:v>
                </c:pt>
                <c:pt idx="171">
                  <c:v>1</c:v>
                </c:pt>
                <c:pt idx="172">
                  <c:v>0</c:v>
                </c:pt>
                <c:pt idx="173">
                  <c:v>4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1</c:v>
                </c:pt>
                <c:pt idx="178">
                  <c:v>2</c:v>
                </c:pt>
                <c:pt idx="179">
                  <c:v>0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1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1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2</c:v>
                </c:pt>
                <c:pt idx="203">
                  <c:v>2</c:v>
                </c:pt>
                <c:pt idx="204">
                  <c:v>3</c:v>
                </c:pt>
                <c:pt idx="205">
                  <c:v>0</c:v>
                </c:pt>
                <c:pt idx="206">
                  <c:v>2</c:v>
                </c:pt>
                <c:pt idx="207">
                  <c:v>1</c:v>
                </c:pt>
                <c:pt idx="208">
                  <c:v>0</c:v>
                </c:pt>
                <c:pt idx="209">
                  <c:v>2</c:v>
                </c:pt>
                <c:pt idx="210">
                  <c:v>1</c:v>
                </c:pt>
                <c:pt idx="211">
                  <c:v>1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1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1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F4-4115-B698-43802C690970}"/>
            </c:ext>
          </c:extLst>
        </c:ser>
        <c:ser>
          <c:idx val="6"/>
          <c:order val="1"/>
          <c:tx>
            <c:strRef>
              <c:f>'SARI Cumulative'!$I$1</c:f>
              <c:strCache>
                <c:ptCount val="1"/>
                <c:pt idx="0">
                  <c:v>A(H1N1)</c:v>
                </c:pt>
              </c:strCache>
            </c:strRef>
          </c:tx>
          <c:spPr>
            <a:ln>
              <a:solidFill>
                <a:srgbClr val="0070C0"/>
              </a:solidFill>
            </a:ln>
          </c:spPr>
          <c:marker>
            <c:symbol val="none"/>
          </c:marker>
          <c:cat>
            <c:multiLvlStrRef>
              <c:f>'SARI Cumulative'!$A$4:$B$234</c:f>
              <c:multiLvlStrCache>
                <c:ptCount val="231"/>
                <c:lvl>
                  <c:pt idx="0">
                    <c:v>18</c:v>
                  </c:pt>
                  <c:pt idx="1">
                    <c:v>19</c:v>
                  </c:pt>
                  <c:pt idx="2">
                    <c:v>20</c:v>
                  </c:pt>
                  <c:pt idx="3">
                    <c:v>21</c:v>
                  </c:pt>
                  <c:pt idx="4">
                    <c:v>22</c:v>
                  </c:pt>
                  <c:pt idx="5">
                    <c:v>23</c:v>
                  </c:pt>
                  <c:pt idx="6">
                    <c:v>24</c:v>
                  </c:pt>
                  <c:pt idx="7">
                    <c:v>25</c:v>
                  </c:pt>
                  <c:pt idx="8">
                    <c:v>26</c:v>
                  </c:pt>
                  <c:pt idx="9">
                    <c:v>27</c:v>
                  </c:pt>
                  <c:pt idx="10">
                    <c:v>28</c:v>
                  </c:pt>
                  <c:pt idx="11">
                    <c:v>29</c:v>
                  </c:pt>
                  <c:pt idx="12">
                    <c:v>30</c:v>
                  </c:pt>
                  <c:pt idx="13">
                    <c:v>31</c:v>
                  </c:pt>
                  <c:pt idx="14">
                    <c:v>32</c:v>
                  </c:pt>
                  <c:pt idx="15">
                    <c:v>33</c:v>
                  </c:pt>
                  <c:pt idx="16">
                    <c:v>34</c:v>
                  </c:pt>
                  <c:pt idx="17">
                    <c:v>35</c:v>
                  </c:pt>
                  <c:pt idx="18">
                    <c:v>36</c:v>
                  </c:pt>
                  <c:pt idx="19">
                    <c:v>37</c:v>
                  </c:pt>
                  <c:pt idx="20">
                    <c:v>38</c:v>
                  </c:pt>
                  <c:pt idx="21">
                    <c:v>39</c:v>
                  </c:pt>
                  <c:pt idx="22">
                    <c:v>40</c:v>
                  </c:pt>
                  <c:pt idx="23">
                    <c:v>41</c:v>
                  </c:pt>
                  <c:pt idx="24">
                    <c:v>42</c:v>
                  </c:pt>
                  <c:pt idx="25">
                    <c:v>43</c:v>
                  </c:pt>
                  <c:pt idx="26">
                    <c:v>44</c:v>
                  </c:pt>
                  <c:pt idx="27">
                    <c:v>45</c:v>
                  </c:pt>
                  <c:pt idx="28">
                    <c:v>46</c:v>
                  </c:pt>
                  <c:pt idx="29">
                    <c:v>47</c:v>
                  </c:pt>
                  <c:pt idx="30">
                    <c:v>48</c:v>
                  </c:pt>
                  <c:pt idx="31">
                    <c:v>49</c:v>
                  </c:pt>
                  <c:pt idx="32">
                    <c:v>50</c:v>
                  </c:pt>
                  <c:pt idx="33">
                    <c:v>51</c:v>
                  </c:pt>
                  <c:pt idx="34">
                    <c:v>52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13</c:v>
                  </c:pt>
                  <c:pt idx="48">
                    <c:v>14</c:v>
                  </c:pt>
                  <c:pt idx="49">
                    <c:v>15</c:v>
                  </c:pt>
                  <c:pt idx="50">
                    <c:v>16</c:v>
                  </c:pt>
                  <c:pt idx="51">
                    <c:v>17</c:v>
                  </c:pt>
                  <c:pt idx="52">
                    <c:v>18</c:v>
                  </c:pt>
                  <c:pt idx="53">
                    <c:v>19</c:v>
                  </c:pt>
                  <c:pt idx="54">
                    <c:v>20</c:v>
                  </c:pt>
                  <c:pt idx="55">
                    <c:v>21</c:v>
                  </c:pt>
                  <c:pt idx="56">
                    <c:v>22</c:v>
                  </c:pt>
                  <c:pt idx="57">
                    <c:v>23</c:v>
                  </c:pt>
                  <c:pt idx="58">
                    <c:v>24</c:v>
                  </c:pt>
                  <c:pt idx="59">
                    <c:v>25</c:v>
                  </c:pt>
                  <c:pt idx="60">
                    <c:v>26</c:v>
                  </c:pt>
                  <c:pt idx="61">
                    <c:v>27</c:v>
                  </c:pt>
                  <c:pt idx="62">
                    <c:v>28</c:v>
                  </c:pt>
                  <c:pt idx="63">
                    <c:v>29</c:v>
                  </c:pt>
                  <c:pt idx="64">
                    <c:v>30</c:v>
                  </c:pt>
                  <c:pt idx="65">
                    <c:v>31</c:v>
                  </c:pt>
                  <c:pt idx="66">
                    <c:v>32</c:v>
                  </c:pt>
                  <c:pt idx="67">
                    <c:v>33</c:v>
                  </c:pt>
                  <c:pt idx="68">
                    <c:v>34</c:v>
                  </c:pt>
                  <c:pt idx="69">
                    <c:v>35</c:v>
                  </c:pt>
                  <c:pt idx="70">
                    <c:v>36</c:v>
                  </c:pt>
                  <c:pt idx="71">
                    <c:v>37</c:v>
                  </c:pt>
                  <c:pt idx="72">
                    <c:v>38</c:v>
                  </c:pt>
                  <c:pt idx="73">
                    <c:v>39</c:v>
                  </c:pt>
                  <c:pt idx="74">
                    <c:v>40</c:v>
                  </c:pt>
                  <c:pt idx="75">
                    <c:v>41</c:v>
                  </c:pt>
                  <c:pt idx="76">
                    <c:v>42</c:v>
                  </c:pt>
                  <c:pt idx="77">
                    <c:v>43</c:v>
                  </c:pt>
                  <c:pt idx="78">
                    <c:v>44</c:v>
                  </c:pt>
                  <c:pt idx="79">
                    <c:v>45</c:v>
                  </c:pt>
                  <c:pt idx="80">
                    <c:v>46</c:v>
                  </c:pt>
                  <c:pt idx="81">
                    <c:v>47</c:v>
                  </c:pt>
                  <c:pt idx="82">
                    <c:v>48</c:v>
                  </c:pt>
                  <c:pt idx="83">
                    <c:v>49</c:v>
                  </c:pt>
                  <c:pt idx="84">
                    <c:v>50</c:v>
                  </c:pt>
                  <c:pt idx="85">
                    <c:v>51</c:v>
                  </c:pt>
                  <c:pt idx="86">
                    <c:v>52</c:v>
                  </c:pt>
                  <c:pt idx="87">
                    <c:v>53</c:v>
                  </c:pt>
                  <c:pt idx="88">
                    <c:v>1</c:v>
                  </c:pt>
                  <c:pt idx="89">
                    <c:v>2</c:v>
                  </c:pt>
                  <c:pt idx="90">
                    <c:v>3</c:v>
                  </c:pt>
                  <c:pt idx="91">
                    <c:v>4</c:v>
                  </c:pt>
                  <c:pt idx="92">
                    <c:v>5</c:v>
                  </c:pt>
                  <c:pt idx="93">
                    <c:v>6</c:v>
                  </c:pt>
                  <c:pt idx="94">
                    <c:v>7</c:v>
                  </c:pt>
                  <c:pt idx="95">
                    <c:v>8</c:v>
                  </c:pt>
                  <c:pt idx="96">
                    <c:v>9</c:v>
                  </c:pt>
                  <c:pt idx="97">
                    <c:v>10</c:v>
                  </c:pt>
                  <c:pt idx="98">
                    <c:v>11</c:v>
                  </c:pt>
                  <c:pt idx="99">
                    <c:v>12</c:v>
                  </c:pt>
                  <c:pt idx="100">
                    <c:v>13</c:v>
                  </c:pt>
                  <c:pt idx="101">
                    <c:v>14</c:v>
                  </c:pt>
                  <c:pt idx="102">
                    <c:v>15</c:v>
                  </c:pt>
                  <c:pt idx="103">
                    <c:v>16</c:v>
                  </c:pt>
                  <c:pt idx="104">
                    <c:v>17</c:v>
                  </c:pt>
                  <c:pt idx="105">
                    <c:v>18</c:v>
                  </c:pt>
                  <c:pt idx="106">
                    <c:v>19</c:v>
                  </c:pt>
                  <c:pt idx="107">
                    <c:v>20</c:v>
                  </c:pt>
                  <c:pt idx="108">
                    <c:v>21</c:v>
                  </c:pt>
                  <c:pt idx="109">
                    <c:v>22</c:v>
                  </c:pt>
                  <c:pt idx="110">
                    <c:v>23</c:v>
                  </c:pt>
                  <c:pt idx="111">
                    <c:v>24</c:v>
                  </c:pt>
                  <c:pt idx="112">
                    <c:v>25</c:v>
                  </c:pt>
                  <c:pt idx="113">
                    <c:v>26</c:v>
                  </c:pt>
                  <c:pt idx="114">
                    <c:v>27</c:v>
                  </c:pt>
                  <c:pt idx="115">
                    <c:v>28</c:v>
                  </c:pt>
                  <c:pt idx="116">
                    <c:v>29</c:v>
                  </c:pt>
                  <c:pt idx="117">
                    <c:v>30</c:v>
                  </c:pt>
                  <c:pt idx="118">
                    <c:v>31</c:v>
                  </c:pt>
                  <c:pt idx="119">
                    <c:v>32</c:v>
                  </c:pt>
                  <c:pt idx="120">
                    <c:v>33</c:v>
                  </c:pt>
                  <c:pt idx="121">
                    <c:v>34</c:v>
                  </c:pt>
                  <c:pt idx="122">
                    <c:v>35</c:v>
                  </c:pt>
                  <c:pt idx="123">
                    <c:v>36</c:v>
                  </c:pt>
                  <c:pt idx="124">
                    <c:v>37</c:v>
                  </c:pt>
                  <c:pt idx="125">
                    <c:v>38</c:v>
                  </c:pt>
                  <c:pt idx="126">
                    <c:v>39</c:v>
                  </c:pt>
                  <c:pt idx="127">
                    <c:v>40</c:v>
                  </c:pt>
                  <c:pt idx="128">
                    <c:v>41</c:v>
                  </c:pt>
                  <c:pt idx="129">
                    <c:v>42</c:v>
                  </c:pt>
                  <c:pt idx="130">
                    <c:v>43</c:v>
                  </c:pt>
                  <c:pt idx="131">
                    <c:v>44</c:v>
                  </c:pt>
                  <c:pt idx="132">
                    <c:v>45</c:v>
                  </c:pt>
                  <c:pt idx="133">
                    <c:v>46</c:v>
                  </c:pt>
                  <c:pt idx="134">
                    <c:v>47</c:v>
                  </c:pt>
                  <c:pt idx="135">
                    <c:v>48</c:v>
                  </c:pt>
                  <c:pt idx="136">
                    <c:v>49</c:v>
                  </c:pt>
                  <c:pt idx="137">
                    <c:v>50</c:v>
                  </c:pt>
                  <c:pt idx="138">
                    <c:v>51</c:v>
                  </c:pt>
                  <c:pt idx="139">
                    <c:v>52</c:v>
                  </c:pt>
                  <c:pt idx="140">
                    <c:v>1</c:v>
                  </c:pt>
                  <c:pt idx="141">
                    <c:v>2</c:v>
                  </c:pt>
                  <c:pt idx="142">
                    <c:v>3</c:v>
                  </c:pt>
                  <c:pt idx="143">
                    <c:v>4</c:v>
                  </c:pt>
                  <c:pt idx="144">
                    <c:v>5</c:v>
                  </c:pt>
                  <c:pt idx="145">
                    <c:v>6</c:v>
                  </c:pt>
                  <c:pt idx="146">
                    <c:v>7</c:v>
                  </c:pt>
                  <c:pt idx="147">
                    <c:v>8</c:v>
                  </c:pt>
                  <c:pt idx="148">
                    <c:v>9</c:v>
                  </c:pt>
                  <c:pt idx="149">
                    <c:v>10</c:v>
                  </c:pt>
                  <c:pt idx="150">
                    <c:v>11</c:v>
                  </c:pt>
                  <c:pt idx="151">
                    <c:v>12</c:v>
                  </c:pt>
                  <c:pt idx="152">
                    <c:v>13</c:v>
                  </c:pt>
                  <c:pt idx="153">
                    <c:v>14</c:v>
                  </c:pt>
                  <c:pt idx="154">
                    <c:v>15</c:v>
                  </c:pt>
                  <c:pt idx="155">
                    <c:v>16</c:v>
                  </c:pt>
                  <c:pt idx="156">
                    <c:v>17</c:v>
                  </c:pt>
                  <c:pt idx="157">
                    <c:v>18</c:v>
                  </c:pt>
                  <c:pt idx="158">
                    <c:v>19</c:v>
                  </c:pt>
                  <c:pt idx="159">
                    <c:v>20</c:v>
                  </c:pt>
                  <c:pt idx="160">
                    <c:v>21</c:v>
                  </c:pt>
                  <c:pt idx="161">
                    <c:v>22</c:v>
                  </c:pt>
                  <c:pt idx="162">
                    <c:v>23</c:v>
                  </c:pt>
                  <c:pt idx="163">
                    <c:v>24</c:v>
                  </c:pt>
                  <c:pt idx="164">
                    <c:v>25</c:v>
                  </c:pt>
                  <c:pt idx="165">
                    <c:v>26</c:v>
                  </c:pt>
                  <c:pt idx="166">
                    <c:v>27</c:v>
                  </c:pt>
                  <c:pt idx="167">
                    <c:v>28</c:v>
                  </c:pt>
                  <c:pt idx="168">
                    <c:v>29</c:v>
                  </c:pt>
                  <c:pt idx="169">
                    <c:v>30</c:v>
                  </c:pt>
                  <c:pt idx="170">
                    <c:v>31</c:v>
                  </c:pt>
                  <c:pt idx="171">
                    <c:v>32</c:v>
                  </c:pt>
                  <c:pt idx="172">
                    <c:v>33</c:v>
                  </c:pt>
                  <c:pt idx="173">
                    <c:v>34</c:v>
                  </c:pt>
                  <c:pt idx="174">
                    <c:v>35</c:v>
                  </c:pt>
                  <c:pt idx="175">
                    <c:v>36</c:v>
                  </c:pt>
                  <c:pt idx="176">
                    <c:v>37</c:v>
                  </c:pt>
                  <c:pt idx="177">
                    <c:v>38</c:v>
                  </c:pt>
                  <c:pt idx="178">
                    <c:v>39</c:v>
                  </c:pt>
                  <c:pt idx="179">
                    <c:v>40</c:v>
                  </c:pt>
                  <c:pt idx="180">
                    <c:v>41</c:v>
                  </c:pt>
                  <c:pt idx="181">
                    <c:v>42</c:v>
                  </c:pt>
                  <c:pt idx="182">
                    <c:v>43</c:v>
                  </c:pt>
                  <c:pt idx="183">
                    <c:v>44</c:v>
                  </c:pt>
                  <c:pt idx="184">
                    <c:v>45</c:v>
                  </c:pt>
                  <c:pt idx="185">
                    <c:v>46</c:v>
                  </c:pt>
                  <c:pt idx="186">
                    <c:v>47</c:v>
                  </c:pt>
                  <c:pt idx="187">
                    <c:v>48</c:v>
                  </c:pt>
                  <c:pt idx="188">
                    <c:v>49</c:v>
                  </c:pt>
                  <c:pt idx="189">
                    <c:v>50</c:v>
                  </c:pt>
                  <c:pt idx="190">
                    <c:v>51</c:v>
                  </c:pt>
                  <c:pt idx="191">
                    <c:v>52</c:v>
                  </c:pt>
                  <c:pt idx="192">
                    <c:v>1</c:v>
                  </c:pt>
                  <c:pt idx="193">
                    <c:v>2</c:v>
                  </c:pt>
                  <c:pt idx="194">
                    <c:v>3</c:v>
                  </c:pt>
                  <c:pt idx="195">
                    <c:v>4</c:v>
                  </c:pt>
                  <c:pt idx="196">
                    <c:v>5</c:v>
                  </c:pt>
                  <c:pt idx="197">
                    <c:v>6</c:v>
                  </c:pt>
                  <c:pt idx="198">
                    <c:v>7</c:v>
                  </c:pt>
                  <c:pt idx="199">
                    <c:v>8</c:v>
                  </c:pt>
                  <c:pt idx="200">
                    <c:v>9</c:v>
                  </c:pt>
                  <c:pt idx="201">
                    <c:v>10</c:v>
                  </c:pt>
                  <c:pt idx="202">
                    <c:v>11</c:v>
                  </c:pt>
                  <c:pt idx="203">
                    <c:v>12</c:v>
                  </c:pt>
                  <c:pt idx="204">
                    <c:v>13</c:v>
                  </c:pt>
                  <c:pt idx="205">
                    <c:v>14</c:v>
                  </c:pt>
                  <c:pt idx="206">
                    <c:v>15</c:v>
                  </c:pt>
                  <c:pt idx="207">
                    <c:v>16</c:v>
                  </c:pt>
                  <c:pt idx="208">
                    <c:v>17</c:v>
                  </c:pt>
                  <c:pt idx="209">
                    <c:v>18</c:v>
                  </c:pt>
                  <c:pt idx="210">
                    <c:v>19</c:v>
                  </c:pt>
                  <c:pt idx="211">
                    <c:v>20</c:v>
                  </c:pt>
                  <c:pt idx="212">
                    <c:v>21</c:v>
                  </c:pt>
                  <c:pt idx="213">
                    <c:v>22</c:v>
                  </c:pt>
                  <c:pt idx="214">
                    <c:v>23</c:v>
                  </c:pt>
                  <c:pt idx="215">
                    <c:v>24</c:v>
                  </c:pt>
                  <c:pt idx="216">
                    <c:v>25</c:v>
                  </c:pt>
                  <c:pt idx="217">
                    <c:v>26</c:v>
                  </c:pt>
                  <c:pt idx="218">
                    <c:v>27</c:v>
                  </c:pt>
                  <c:pt idx="219">
                    <c:v>28</c:v>
                  </c:pt>
                  <c:pt idx="220">
                    <c:v>29</c:v>
                  </c:pt>
                  <c:pt idx="221">
                    <c:v>30</c:v>
                  </c:pt>
                  <c:pt idx="222">
                    <c:v>31</c:v>
                  </c:pt>
                  <c:pt idx="223">
                    <c:v>32</c:v>
                  </c:pt>
                  <c:pt idx="224">
                    <c:v>33</c:v>
                  </c:pt>
                  <c:pt idx="225">
                    <c:v>34</c:v>
                  </c:pt>
                  <c:pt idx="226">
                    <c:v>35</c:v>
                  </c:pt>
                  <c:pt idx="227">
                    <c:v>36</c:v>
                  </c:pt>
                  <c:pt idx="228">
                    <c:v>37</c:v>
                  </c:pt>
                  <c:pt idx="229">
                    <c:v>38</c:v>
                  </c:pt>
                  <c:pt idx="230">
                    <c:v>39</c:v>
                  </c:pt>
                </c:lvl>
                <c:lvl>
                  <c:pt idx="0">
                    <c:v>2013</c:v>
                  </c:pt>
                  <c:pt idx="35">
                    <c:v>2014</c:v>
                  </c:pt>
                  <c:pt idx="88">
                    <c:v>2015</c:v>
                  </c:pt>
                  <c:pt idx="140">
                    <c:v>2016</c:v>
                  </c:pt>
                  <c:pt idx="192">
                    <c:v>2017</c:v>
                  </c:pt>
                </c:lvl>
              </c:multiLvlStrCache>
            </c:multiLvlStrRef>
          </c:cat>
          <c:val>
            <c:numRef>
              <c:f>'SARI Cumulative'!$I$4:$I$234</c:f>
              <c:numCache>
                <c:formatCode>General</c:formatCode>
                <c:ptCount val="2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F4-4115-B698-43802C690970}"/>
            </c:ext>
          </c:extLst>
        </c:ser>
        <c:ser>
          <c:idx val="7"/>
          <c:order val="2"/>
          <c:tx>
            <c:strRef>
              <c:f>'SARI Cumulative'!$J$1</c:f>
              <c:strCache>
                <c:ptCount val="1"/>
                <c:pt idx="0">
                  <c:v> A(H3N2)</c:v>
                </c:pt>
              </c:strCache>
            </c:strRef>
          </c:tx>
          <c:spPr>
            <a:ln w="31750" cmpd="sng">
              <a:solidFill>
                <a:srgbClr val="C00000"/>
              </a:solidFill>
            </a:ln>
          </c:spPr>
          <c:marker>
            <c:symbol val="none"/>
          </c:marker>
          <c:cat>
            <c:multiLvlStrRef>
              <c:f>'SARI Cumulative'!$A$4:$B$234</c:f>
              <c:multiLvlStrCache>
                <c:ptCount val="231"/>
                <c:lvl>
                  <c:pt idx="0">
                    <c:v>18</c:v>
                  </c:pt>
                  <c:pt idx="1">
                    <c:v>19</c:v>
                  </c:pt>
                  <c:pt idx="2">
                    <c:v>20</c:v>
                  </c:pt>
                  <c:pt idx="3">
                    <c:v>21</c:v>
                  </c:pt>
                  <c:pt idx="4">
                    <c:v>22</c:v>
                  </c:pt>
                  <c:pt idx="5">
                    <c:v>23</c:v>
                  </c:pt>
                  <c:pt idx="6">
                    <c:v>24</c:v>
                  </c:pt>
                  <c:pt idx="7">
                    <c:v>25</c:v>
                  </c:pt>
                  <c:pt idx="8">
                    <c:v>26</c:v>
                  </c:pt>
                  <c:pt idx="9">
                    <c:v>27</c:v>
                  </c:pt>
                  <c:pt idx="10">
                    <c:v>28</c:v>
                  </c:pt>
                  <c:pt idx="11">
                    <c:v>29</c:v>
                  </c:pt>
                  <c:pt idx="12">
                    <c:v>30</c:v>
                  </c:pt>
                  <c:pt idx="13">
                    <c:v>31</c:v>
                  </c:pt>
                  <c:pt idx="14">
                    <c:v>32</c:v>
                  </c:pt>
                  <c:pt idx="15">
                    <c:v>33</c:v>
                  </c:pt>
                  <c:pt idx="16">
                    <c:v>34</c:v>
                  </c:pt>
                  <c:pt idx="17">
                    <c:v>35</c:v>
                  </c:pt>
                  <c:pt idx="18">
                    <c:v>36</c:v>
                  </c:pt>
                  <c:pt idx="19">
                    <c:v>37</c:v>
                  </c:pt>
                  <c:pt idx="20">
                    <c:v>38</c:v>
                  </c:pt>
                  <c:pt idx="21">
                    <c:v>39</c:v>
                  </c:pt>
                  <c:pt idx="22">
                    <c:v>40</c:v>
                  </c:pt>
                  <c:pt idx="23">
                    <c:v>41</c:v>
                  </c:pt>
                  <c:pt idx="24">
                    <c:v>42</c:v>
                  </c:pt>
                  <c:pt idx="25">
                    <c:v>43</c:v>
                  </c:pt>
                  <c:pt idx="26">
                    <c:v>44</c:v>
                  </c:pt>
                  <c:pt idx="27">
                    <c:v>45</c:v>
                  </c:pt>
                  <c:pt idx="28">
                    <c:v>46</c:v>
                  </c:pt>
                  <c:pt idx="29">
                    <c:v>47</c:v>
                  </c:pt>
                  <c:pt idx="30">
                    <c:v>48</c:v>
                  </c:pt>
                  <c:pt idx="31">
                    <c:v>49</c:v>
                  </c:pt>
                  <c:pt idx="32">
                    <c:v>50</c:v>
                  </c:pt>
                  <c:pt idx="33">
                    <c:v>51</c:v>
                  </c:pt>
                  <c:pt idx="34">
                    <c:v>52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13</c:v>
                  </c:pt>
                  <c:pt idx="48">
                    <c:v>14</c:v>
                  </c:pt>
                  <c:pt idx="49">
                    <c:v>15</c:v>
                  </c:pt>
                  <c:pt idx="50">
                    <c:v>16</c:v>
                  </c:pt>
                  <c:pt idx="51">
                    <c:v>17</c:v>
                  </c:pt>
                  <c:pt idx="52">
                    <c:v>18</c:v>
                  </c:pt>
                  <c:pt idx="53">
                    <c:v>19</c:v>
                  </c:pt>
                  <c:pt idx="54">
                    <c:v>20</c:v>
                  </c:pt>
                  <c:pt idx="55">
                    <c:v>21</c:v>
                  </c:pt>
                  <c:pt idx="56">
                    <c:v>22</c:v>
                  </c:pt>
                  <c:pt idx="57">
                    <c:v>23</c:v>
                  </c:pt>
                  <c:pt idx="58">
                    <c:v>24</c:v>
                  </c:pt>
                  <c:pt idx="59">
                    <c:v>25</c:v>
                  </c:pt>
                  <c:pt idx="60">
                    <c:v>26</c:v>
                  </c:pt>
                  <c:pt idx="61">
                    <c:v>27</c:v>
                  </c:pt>
                  <c:pt idx="62">
                    <c:v>28</c:v>
                  </c:pt>
                  <c:pt idx="63">
                    <c:v>29</c:v>
                  </c:pt>
                  <c:pt idx="64">
                    <c:v>30</c:v>
                  </c:pt>
                  <c:pt idx="65">
                    <c:v>31</c:v>
                  </c:pt>
                  <c:pt idx="66">
                    <c:v>32</c:v>
                  </c:pt>
                  <c:pt idx="67">
                    <c:v>33</c:v>
                  </c:pt>
                  <c:pt idx="68">
                    <c:v>34</c:v>
                  </c:pt>
                  <c:pt idx="69">
                    <c:v>35</c:v>
                  </c:pt>
                  <c:pt idx="70">
                    <c:v>36</c:v>
                  </c:pt>
                  <c:pt idx="71">
                    <c:v>37</c:v>
                  </c:pt>
                  <c:pt idx="72">
                    <c:v>38</c:v>
                  </c:pt>
                  <c:pt idx="73">
                    <c:v>39</c:v>
                  </c:pt>
                  <c:pt idx="74">
                    <c:v>40</c:v>
                  </c:pt>
                  <c:pt idx="75">
                    <c:v>41</c:v>
                  </c:pt>
                  <c:pt idx="76">
                    <c:v>42</c:v>
                  </c:pt>
                  <c:pt idx="77">
                    <c:v>43</c:v>
                  </c:pt>
                  <c:pt idx="78">
                    <c:v>44</c:v>
                  </c:pt>
                  <c:pt idx="79">
                    <c:v>45</c:v>
                  </c:pt>
                  <c:pt idx="80">
                    <c:v>46</c:v>
                  </c:pt>
                  <c:pt idx="81">
                    <c:v>47</c:v>
                  </c:pt>
                  <c:pt idx="82">
                    <c:v>48</c:v>
                  </c:pt>
                  <c:pt idx="83">
                    <c:v>49</c:v>
                  </c:pt>
                  <c:pt idx="84">
                    <c:v>50</c:v>
                  </c:pt>
                  <c:pt idx="85">
                    <c:v>51</c:v>
                  </c:pt>
                  <c:pt idx="86">
                    <c:v>52</c:v>
                  </c:pt>
                  <c:pt idx="87">
                    <c:v>53</c:v>
                  </c:pt>
                  <c:pt idx="88">
                    <c:v>1</c:v>
                  </c:pt>
                  <c:pt idx="89">
                    <c:v>2</c:v>
                  </c:pt>
                  <c:pt idx="90">
                    <c:v>3</c:v>
                  </c:pt>
                  <c:pt idx="91">
                    <c:v>4</c:v>
                  </c:pt>
                  <c:pt idx="92">
                    <c:v>5</c:v>
                  </c:pt>
                  <c:pt idx="93">
                    <c:v>6</c:v>
                  </c:pt>
                  <c:pt idx="94">
                    <c:v>7</c:v>
                  </c:pt>
                  <c:pt idx="95">
                    <c:v>8</c:v>
                  </c:pt>
                  <c:pt idx="96">
                    <c:v>9</c:v>
                  </c:pt>
                  <c:pt idx="97">
                    <c:v>10</c:v>
                  </c:pt>
                  <c:pt idx="98">
                    <c:v>11</c:v>
                  </c:pt>
                  <c:pt idx="99">
                    <c:v>12</c:v>
                  </c:pt>
                  <c:pt idx="100">
                    <c:v>13</c:v>
                  </c:pt>
                  <c:pt idx="101">
                    <c:v>14</c:v>
                  </c:pt>
                  <c:pt idx="102">
                    <c:v>15</c:v>
                  </c:pt>
                  <c:pt idx="103">
                    <c:v>16</c:v>
                  </c:pt>
                  <c:pt idx="104">
                    <c:v>17</c:v>
                  </c:pt>
                  <c:pt idx="105">
                    <c:v>18</c:v>
                  </c:pt>
                  <c:pt idx="106">
                    <c:v>19</c:v>
                  </c:pt>
                  <c:pt idx="107">
                    <c:v>20</c:v>
                  </c:pt>
                  <c:pt idx="108">
                    <c:v>21</c:v>
                  </c:pt>
                  <c:pt idx="109">
                    <c:v>22</c:v>
                  </c:pt>
                  <c:pt idx="110">
                    <c:v>23</c:v>
                  </c:pt>
                  <c:pt idx="111">
                    <c:v>24</c:v>
                  </c:pt>
                  <c:pt idx="112">
                    <c:v>25</c:v>
                  </c:pt>
                  <c:pt idx="113">
                    <c:v>26</c:v>
                  </c:pt>
                  <c:pt idx="114">
                    <c:v>27</c:v>
                  </c:pt>
                  <c:pt idx="115">
                    <c:v>28</c:v>
                  </c:pt>
                  <c:pt idx="116">
                    <c:v>29</c:v>
                  </c:pt>
                  <c:pt idx="117">
                    <c:v>30</c:v>
                  </c:pt>
                  <c:pt idx="118">
                    <c:v>31</c:v>
                  </c:pt>
                  <c:pt idx="119">
                    <c:v>32</c:v>
                  </c:pt>
                  <c:pt idx="120">
                    <c:v>33</c:v>
                  </c:pt>
                  <c:pt idx="121">
                    <c:v>34</c:v>
                  </c:pt>
                  <c:pt idx="122">
                    <c:v>35</c:v>
                  </c:pt>
                  <c:pt idx="123">
                    <c:v>36</c:v>
                  </c:pt>
                  <c:pt idx="124">
                    <c:v>37</c:v>
                  </c:pt>
                  <c:pt idx="125">
                    <c:v>38</c:v>
                  </c:pt>
                  <c:pt idx="126">
                    <c:v>39</c:v>
                  </c:pt>
                  <c:pt idx="127">
                    <c:v>40</c:v>
                  </c:pt>
                  <c:pt idx="128">
                    <c:v>41</c:v>
                  </c:pt>
                  <c:pt idx="129">
                    <c:v>42</c:v>
                  </c:pt>
                  <c:pt idx="130">
                    <c:v>43</c:v>
                  </c:pt>
                  <c:pt idx="131">
                    <c:v>44</c:v>
                  </c:pt>
                  <c:pt idx="132">
                    <c:v>45</c:v>
                  </c:pt>
                  <c:pt idx="133">
                    <c:v>46</c:v>
                  </c:pt>
                  <c:pt idx="134">
                    <c:v>47</c:v>
                  </c:pt>
                  <c:pt idx="135">
                    <c:v>48</c:v>
                  </c:pt>
                  <c:pt idx="136">
                    <c:v>49</c:v>
                  </c:pt>
                  <c:pt idx="137">
                    <c:v>50</c:v>
                  </c:pt>
                  <c:pt idx="138">
                    <c:v>51</c:v>
                  </c:pt>
                  <c:pt idx="139">
                    <c:v>52</c:v>
                  </c:pt>
                  <c:pt idx="140">
                    <c:v>1</c:v>
                  </c:pt>
                  <c:pt idx="141">
                    <c:v>2</c:v>
                  </c:pt>
                  <c:pt idx="142">
                    <c:v>3</c:v>
                  </c:pt>
                  <c:pt idx="143">
                    <c:v>4</c:v>
                  </c:pt>
                  <c:pt idx="144">
                    <c:v>5</c:v>
                  </c:pt>
                  <c:pt idx="145">
                    <c:v>6</c:v>
                  </c:pt>
                  <c:pt idx="146">
                    <c:v>7</c:v>
                  </c:pt>
                  <c:pt idx="147">
                    <c:v>8</c:v>
                  </c:pt>
                  <c:pt idx="148">
                    <c:v>9</c:v>
                  </c:pt>
                  <c:pt idx="149">
                    <c:v>10</c:v>
                  </c:pt>
                  <c:pt idx="150">
                    <c:v>11</c:v>
                  </c:pt>
                  <c:pt idx="151">
                    <c:v>12</c:v>
                  </c:pt>
                  <c:pt idx="152">
                    <c:v>13</c:v>
                  </c:pt>
                  <c:pt idx="153">
                    <c:v>14</c:v>
                  </c:pt>
                  <c:pt idx="154">
                    <c:v>15</c:v>
                  </c:pt>
                  <c:pt idx="155">
                    <c:v>16</c:v>
                  </c:pt>
                  <c:pt idx="156">
                    <c:v>17</c:v>
                  </c:pt>
                  <c:pt idx="157">
                    <c:v>18</c:v>
                  </c:pt>
                  <c:pt idx="158">
                    <c:v>19</c:v>
                  </c:pt>
                  <c:pt idx="159">
                    <c:v>20</c:v>
                  </c:pt>
                  <c:pt idx="160">
                    <c:v>21</c:v>
                  </c:pt>
                  <c:pt idx="161">
                    <c:v>22</c:v>
                  </c:pt>
                  <c:pt idx="162">
                    <c:v>23</c:v>
                  </c:pt>
                  <c:pt idx="163">
                    <c:v>24</c:v>
                  </c:pt>
                  <c:pt idx="164">
                    <c:v>25</c:v>
                  </c:pt>
                  <c:pt idx="165">
                    <c:v>26</c:v>
                  </c:pt>
                  <c:pt idx="166">
                    <c:v>27</c:v>
                  </c:pt>
                  <c:pt idx="167">
                    <c:v>28</c:v>
                  </c:pt>
                  <c:pt idx="168">
                    <c:v>29</c:v>
                  </c:pt>
                  <c:pt idx="169">
                    <c:v>30</c:v>
                  </c:pt>
                  <c:pt idx="170">
                    <c:v>31</c:v>
                  </c:pt>
                  <c:pt idx="171">
                    <c:v>32</c:v>
                  </c:pt>
                  <c:pt idx="172">
                    <c:v>33</c:v>
                  </c:pt>
                  <c:pt idx="173">
                    <c:v>34</c:v>
                  </c:pt>
                  <c:pt idx="174">
                    <c:v>35</c:v>
                  </c:pt>
                  <c:pt idx="175">
                    <c:v>36</c:v>
                  </c:pt>
                  <c:pt idx="176">
                    <c:v>37</c:v>
                  </c:pt>
                  <c:pt idx="177">
                    <c:v>38</c:v>
                  </c:pt>
                  <c:pt idx="178">
                    <c:v>39</c:v>
                  </c:pt>
                  <c:pt idx="179">
                    <c:v>40</c:v>
                  </c:pt>
                  <c:pt idx="180">
                    <c:v>41</c:v>
                  </c:pt>
                  <c:pt idx="181">
                    <c:v>42</c:v>
                  </c:pt>
                  <c:pt idx="182">
                    <c:v>43</c:v>
                  </c:pt>
                  <c:pt idx="183">
                    <c:v>44</c:v>
                  </c:pt>
                  <c:pt idx="184">
                    <c:v>45</c:v>
                  </c:pt>
                  <c:pt idx="185">
                    <c:v>46</c:v>
                  </c:pt>
                  <c:pt idx="186">
                    <c:v>47</c:v>
                  </c:pt>
                  <c:pt idx="187">
                    <c:v>48</c:v>
                  </c:pt>
                  <c:pt idx="188">
                    <c:v>49</c:v>
                  </c:pt>
                  <c:pt idx="189">
                    <c:v>50</c:v>
                  </c:pt>
                  <c:pt idx="190">
                    <c:v>51</c:v>
                  </c:pt>
                  <c:pt idx="191">
                    <c:v>52</c:v>
                  </c:pt>
                  <c:pt idx="192">
                    <c:v>1</c:v>
                  </c:pt>
                  <c:pt idx="193">
                    <c:v>2</c:v>
                  </c:pt>
                  <c:pt idx="194">
                    <c:v>3</c:v>
                  </c:pt>
                  <c:pt idx="195">
                    <c:v>4</c:v>
                  </c:pt>
                  <c:pt idx="196">
                    <c:v>5</c:v>
                  </c:pt>
                  <c:pt idx="197">
                    <c:v>6</c:v>
                  </c:pt>
                  <c:pt idx="198">
                    <c:v>7</c:v>
                  </c:pt>
                  <c:pt idx="199">
                    <c:v>8</c:v>
                  </c:pt>
                  <c:pt idx="200">
                    <c:v>9</c:v>
                  </c:pt>
                  <c:pt idx="201">
                    <c:v>10</c:v>
                  </c:pt>
                  <c:pt idx="202">
                    <c:v>11</c:v>
                  </c:pt>
                  <c:pt idx="203">
                    <c:v>12</c:v>
                  </c:pt>
                  <c:pt idx="204">
                    <c:v>13</c:v>
                  </c:pt>
                  <c:pt idx="205">
                    <c:v>14</c:v>
                  </c:pt>
                  <c:pt idx="206">
                    <c:v>15</c:v>
                  </c:pt>
                  <c:pt idx="207">
                    <c:v>16</c:v>
                  </c:pt>
                  <c:pt idx="208">
                    <c:v>17</c:v>
                  </c:pt>
                  <c:pt idx="209">
                    <c:v>18</c:v>
                  </c:pt>
                  <c:pt idx="210">
                    <c:v>19</c:v>
                  </c:pt>
                  <c:pt idx="211">
                    <c:v>20</c:v>
                  </c:pt>
                  <c:pt idx="212">
                    <c:v>21</c:v>
                  </c:pt>
                  <c:pt idx="213">
                    <c:v>22</c:v>
                  </c:pt>
                  <c:pt idx="214">
                    <c:v>23</c:v>
                  </c:pt>
                  <c:pt idx="215">
                    <c:v>24</c:v>
                  </c:pt>
                  <c:pt idx="216">
                    <c:v>25</c:v>
                  </c:pt>
                  <c:pt idx="217">
                    <c:v>26</c:v>
                  </c:pt>
                  <c:pt idx="218">
                    <c:v>27</c:v>
                  </c:pt>
                  <c:pt idx="219">
                    <c:v>28</c:v>
                  </c:pt>
                  <c:pt idx="220">
                    <c:v>29</c:v>
                  </c:pt>
                  <c:pt idx="221">
                    <c:v>30</c:v>
                  </c:pt>
                  <c:pt idx="222">
                    <c:v>31</c:v>
                  </c:pt>
                  <c:pt idx="223">
                    <c:v>32</c:v>
                  </c:pt>
                  <c:pt idx="224">
                    <c:v>33</c:v>
                  </c:pt>
                  <c:pt idx="225">
                    <c:v>34</c:v>
                  </c:pt>
                  <c:pt idx="226">
                    <c:v>35</c:v>
                  </c:pt>
                  <c:pt idx="227">
                    <c:v>36</c:v>
                  </c:pt>
                  <c:pt idx="228">
                    <c:v>37</c:v>
                  </c:pt>
                  <c:pt idx="229">
                    <c:v>38</c:v>
                  </c:pt>
                  <c:pt idx="230">
                    <c:v>39</c:v>
                  </c:pt>
                </c:lvl>
                <c:lvl>
                  <c:pt idx="0">
                    <c:v>2013</c:v>
                  </c:pt>
                  <c:pt idx="35">
                    <c:v>2014</c:v>
                  </c:pt>
                  <c:pt idx="88">
                    <c:v>2015</c:v>
                  </c:pt>
                  <c:pt idx="140">
                    <c:v>2016</c:v>
                  </c:pt>
                  <c:pt idx="192">
                    <c:v>2017</c:v>
                  </c:pt>
                </c:lvl>
              </c:multiLvlStrCache>
            </c:multiLvlStrRef>
          </c:cat>
          <c:val>
            <c:numRef>
              <c:f>'SARI Cumulative'!$J$4:$J$234</c:f>
              <c:numCache>
                <c:formatCode>General</c:formatCode>
                <c:ptCount val="231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1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1</c:v>
                </c:pt>
                <c:pt idx="31">
                  <c:v>1</c:v>
                </c:pt>
                <c:pt idx="32">
                  <c:v>2</c:v>
                </c:pt>
                <c:pt idx="33">
                  <c:v>2</c:v>
                </c:pt>
                <c:pt idx="34">
                  <c:v>0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6</c:v>
                </c:pt>
                <c:pt idx="39">
                  <c:v>3</c:v>
                </c:pt>
                <c:pt idx="40">
                  <c:v>3</c:v>
                </c:pt>
                <c:pt idx="41">
                  <c:v>0</c:v>
                </c:pt>
                <c:pt idx="42">
                  <c:v>4</c:v>
                </c:pt>
                <c:pt idx="43">
                  <c:v>3</c:v>
                </c:pt>
                <c:pt idx="44">
                  <c:v>1</c:v>
                </c:pt>
                <c:pt idx="45">
                  <c:v>1</c:v>
                </c:pt>
                <c:pt idx="46">
                  <c:v>3</c:v>
                </c:pt>
                <c:pt idx="47">
                  <c:v>0</c:v>
                </c:pt>
                <c:pt idx="48">
                  <c:v>0</c:v>
                </c:pt>
                <c:pt idx="49">
                  <c:v>3</c:v>
                </c:pt>
                <c:pt idx="50">
                  <c:v>2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1</c:v>
                </c:pt>
                <c:pt idx="61">
                  <c:v>0</c:v>
                </c:pt>
                <c:pt idx="62">
                  <c:v>0</c:v>
                </c:pt>
                <c:pt idx="63">
                  <c:v>1</c:v>
                </c:pt>
                <c:pt idx="64">
                  <c:v>0</c:v>
                </c:pt>
                <c:pt idx="65">
                  <c:v>0</c:v>
                </c:pt>
                <c:pt idx="66">
                  <c:v>2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2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3</c:v>
                </c:pt>
                <c:pt idx="86">
                  <c:v>1</c:v>
                </c:pt>
                <c:pt idx="87">
                  <c:v>2</c:v>
                </c:pt>
                <c:pt idx="88">
                  <c:v>0</c:v>
                </c:pt>
                <c:pt idx="89">
                  <c:v>0</c:v>
                </c:pt>
                <c:pt idx="90">
                  <c:v>1</c:v>
                </c:pt>
                <c:pt idx="91">
                  <c:v>1</c:v>
                </c:pt>
                <c:pt idx="92">
                  <c:v>4</c:v>
                </c:pt>
                <c:pt idx="93">
                  <c:v>0</c:v>
                </c:pt>
                <c:pt idx="94">
                  <c:v>6</c:v>
                </c:pt>
                <c:pt idx="95">
                  <c:v>4</c:v>
                </c:pt>
                <c:pt idx="96">
                  <c:v>5</c:v>
                </c:pt>
                <c:pt idx="97">
                  <c:v>2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1</c:v>
                </c:pt>
                <c:pt idx="103">
                  <c:v>1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1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1</c:v>
                </c:pt>
                <c:pt idx="137">
                  <c:v>3</c:v>
                </c:pt>
                <c:pt idx="138">
                  <c:v>1</c:v>
                </c:pt>
                <c:pt idx="139">
                  <c:v>0</c:v>
                </c:pt>
                <c:pt idx="140">
                  <c:v>1</c:v>
                </c:pt>
                <c:pt idx="141">
                  <c:v>3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1</c:v>
                </c:pt>
                <c:pt idx="147">
                  <c:v>1</c:v>
                </c:pt>
                <c:pt idx="148">
                  <c:v>0</c:v>
                </c:pt>
                <c:pt idx="149">
                  <c:v>2</c:v>
                </c:pt>
                <c:pt idx="150">
                  <c:v>2</c:v>
                </c:pt>
                <c:pt idx="151">
                  <c:v>1</c:v>
                </c:pt>
                <c:pt idx="152">
                  <c:v>0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2</c:v>
                </c:pt>
                <c:pt idx="157">
                  <c:v>2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2</c:v>
                </c:pt>
                <c:pt idx="162">
                  <c:v>3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</c:v>
                </c:pt>
                <c:pt idx="185">
                  <c:v>0</c:v>
                </c:pt>
                <c:pt idx="186">
                  <c:v>1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1</c:v>
                </c:pt>
                <c:pt idx="191">
                  <c:v>0</c:v>
                </c:pt>
                <c:pt idx="192">
                  <c:v>0</c:v>
                </c:pt>
                <c:pt idx="193">
                  <c:v>3</c:v>
                </c:pt>
                <c:pt idx="194">
                  <c:v>0</c:v>
                </c:pt>
                <c:pt idx="195">
                  <c:v>0</c:v>
                </c:pt>
                <c:pt idx="196">
                  <c:v>3</c:v>
                </c:pt>
                <c:pt idx="197">
                  <c:v>5</c:v>
                </c:pt>
                <c:pt idx="198">
                  <c:v>0</c:v>
                </c:pt>
                <c:pt idx="199">
                  <c:v>1</c:v>
                </c:pt>
                <c:pt idx="200">
                  <c:v>0</c:v>
                </c:pt>
                <c:pt idx="201">
                  <c:v>1</c:v>
                </c:pt>
                <c:pt idx="202">
                  <c:v>0</c:v>
                </c:pt>
                <c:pt idx="203">
                  <c:v>2</c:v>
                </c:pt>
                <c:pt idx="204">
                  <c:v>1</c:v>
                </c:pt>
                <c:pt idx="205">
                  <c:v>1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0</c:v>
                </c:pt>
                <c:pt idx="210">
                  <c:v>1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1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3F4-4115-B698-43802C690970}"/>
            </c:ext>
          </c:extLst>
        </c:ser>
        <c:ser>
          <c:idx val="8"/>
          <c:order val="3"/>
          <c:tx>
            <c:strRef>
              <c:f>'SARI Cumulative'!$K$1</c:f>
              <c:strCache>
                <c:ptCount val="1"/>
                <c:pt idx="0">
                  <c:v>A (H1N1)pdm09</c:v>
                </c:pt>
              </c:strCache>
            </c:strRef>
          </c:tx>
          <c:spPr>
            <a:ln w="31750" cmpd="sng">
              <a:solidFill>
                <a:srgbClr val="00B050"/>
              </a:solidFill>
              <a:prstDash val="solid"/>
            </a:ln>
          </c:spPr>
          <c:marker>
            <c:symbol val="none"/>
          </c:marker>
          <c:cat>
            <c:multiLvlStrRef>
              <c:f>'SARI Cumulative'!$A$4:$B$234</c:f>
              <c:multiLvlStrCache>
                <c:ptCount val="231"/>
                <c:lvl>
                  <c:pt idx="0">
                    <c:v>18</c:v>
                  </c:pt>
                  <c:pt idx="1">
                    <c:v>19</c:v>
                  </c:pt>
                  <c:pt idx="2">
                    <c:v>20</c:v>
                  </c:pt>
                  <c:pt idx="3">
                    <c:v>21</c:v>
                  </c:pt>
                  <c:pt idx="4">
                    <c:v>22</c:v>
                  </c:pt>
                  <c:pt idx="5">
                    <c:v>23</c:v>
                  </c:pt>
                  <c:pt idx="6">
                    <c:v>24</c:v>
                  </c:pt>
                  <c:pt idx="7">
                    <c:v>25</c:v>
                  </c:pt>
                  <c:pt idx="8">
                    <c:v>26</c:v>
                  </c:pt>
                  <c:pt idx="9">
                    <c:v>27</c:v>
                  </c:pt>
                  <c:pt idx="10">
                    <c:v>28</c:v>
                  </c:pt>
                  <c:pt idx="11">
                    <c:v>29</c:v>
                  </c:pt>
                  <c:pt idx="12">
                    <c:v>30</c:v>
                  </c:pt>
                  <c:pt idx="13">
                    <c:v>31</c:v>
                  </c:pt>
                  <c:pt idx="14">
                    <c:v>32</c:v>
                  </c:pt>
                  <c:pt idx="15">
                    <c:v>33</c:v>
                  </c:pt>
                  <c:pt idx="16">
                    <c:v>34</c:v>
                  </c:pt>
                  <c:pt idx="17">
                    <c:v>35</c:v>
                  </c:pt>
                  <c:pt idx="18">
                    <c:v>36</c:v>
                  </c:pt>
                  <c:pt idx="19">
                    <c:v>37</c:v>
                  </c:pt>
                  <c:pt idx="20">
                    <c:v>38</c:v>
                  </c:pt>
                  <c:pt idx="21">
                    <c:v>39</c:v>
                  </c:pt>
                  <c:pt idx="22">
                    <c:v>40</c:v>
                  </c:pt>
                  <c:pt idx="23">
                    <c:v>41</c:v>
                  </c:pt>
                  <c:pt idx="24">
                    <c:v>42</c:v>
                  </c:pt>
                  <c:pt idx="25">
                    <c:v>43</c:v>
                  </c:pt>
                  <c:pt idx="26">
                    <c:v>44</c:v>
                  </c:pt>
                  <c:pt idx="27">
                    <c:v>45</c:v>
                  </c:pt>
                  <c:pt idx="28">
                    <c:v>46</c:v>
                  </c:pt>
                  <c:pt idx="29">
                    <c:v>47</c:v>
                  </c:pt>
                  <c:pt idx="30">
                    <c:v>48</c:v>
                  </c:pt>
                  <c:pt idx="31">
                    <c:v>49</c:v>
                  </c:pt>
                  <c:pt idx="32">
                    <c:v>50</c:v>
                  </c:pt>
                  <c:pt idx="33">
                    <c:v>51</c:v>
                  </c:pt>
                  <c:pt idx="34">
                    <c:v>52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13</c:v>
                  </c:pt>
                  <c:pt idx="48">
                    <c:v>14</c:v>
                  </c:pt>
                  <c:pt idx="49">
                    <c:v>15</c:v>
                  </c:pt>
                  <c:pt idx="50">
                    <c:v>16</c:v>
                  </c:pt>
                  <c:pt idx="51">
                    <c:v>17</c:v>
                  </c:pt>
                  <c:pt idx="52">
                    <c:v>18</c:v>
                  </c:pt>
                  <c:pt idx="53">
                    <c:v>19</c:v>
                  </c:pt>
                  <c:pt idx="54">
                    <c:v>20</c:v>
                  </c:pt>
                  <c:pt idx="55">
                    <c:v>21</c:v>
                  </c:pt>
                  <c:pt idx="56">
                    <c:v>22</c:v>
                  </c:pt>
                  <c:pt idx="57">
                    <c:v>23</c:v>
                  </c:pt>
                  <c:pt idx="58">
                    <c:v>24</c:v>
                  </c:pt>
                  <c:pt idx="59">
                    <c:v>25</c:v>
                  </c:pt>
                  <c:pt idx="60">
                    <c:v>26</c:v>
                  </c:pt>
                  <c:pt idx="61">
                    <c:v>27</c:v>
                  </c:pt>
                  <c:pt idx="62">
                    <c:v>28</c:v>
                  </c:pt>
                  <c:pt idx="63">
                    <c:v>29</c:v>
                  </c:pt>
                  <c:pt idx="64">
                    <c:v>30</c:v>
                  </c:pt>
                  <c:pt idx="65">
                    <c:v>31</c:v>
                  </c:pt>
                  <c:pt idx="66">
                    <c:v>32</c:v>
                  </c:pt>
                  <c:pt idx="67">
                    <c:v>33</c:v>
                  </c:pt>
                  <c:pt idx="68">
                    <c:v>34</c:v>
                  </c:pt>
                  <c:pt idx="69">
                    <c:v>35</c:v>
                  </c:pt>
                  <c:pt idx="70">
                    <c:v>36</c:v>
                  </c:pt>
                  <c:pt idx="71">
                    <c:v>37</c:v>
                  </c:pt>
                  <c:pt idx="72">
                    <c:v>38</c:v>
                  </c:pt>
                  <c:pt idx="73">
                    <c:v>39</c:v>
                  </c:pt>
                  <c:pt idx="74">
                    <c:v>40</c:v>
                  </c:pt>
                  <c:pt idx="75">
                    <c:v>41</c:v>
                  </c:pt>
                  <c:pt idx="76">
                    <c:v>42</c:v>
                  </c:pt>
                  <c:pt idx="77">
                    <c:v>43</c:v>
                  </c:pt>
                  <c:pt idx="78">
                    <c:v>44</c:v>
                  </c:pt>
                  <c:pt idx="79">
                    <c:v>45</c:v>
                  </c:pt>
                  <c:pt idx="80">
                    <c:v>46</c:v>
                  </c:pt>
                  <c:pt idx="81">
                    <c:v>47</c:v>
                  </c:pt>
                  <c:pt idx="82">
                    <c:v>48</c:v>
                  </c:pt>
                  <c:pt idx="83">
                    <c:v>49</c:v>
                  </c:pt>
                  <c:pt idx="84">
                    <c:v>50</c:v>
                  </c:pt>
                  <c:pt idx="85">
                    <c:v>51</c:v>
                  </c:pt>
                  <c:pt idx="86">
                    <c:v>52</c:v>
                  </c:pt>
                  <c:pt idx="87">
                    <c:v>53</c:v>
                  </c:pt>
                  <c:pt idx="88">
                    <c:v>1</c:v>
                  </c:pt>
                  <c:pt idx="89">
                    <c:v>2</c:v>
                  </c:pt>
                  <c:pt idx="90">
                    <c:v>3</c:v>
                  </c:pt>
                  <c:pt idx="91">
                    <c:v>4</c:v>
                  </c:pt>
                  <c:pt idx="92">
                    <c:v>5</c:v>
                  </c:pt>
                  <c:pt idx="93">
                    <c:v>6</c:v>
                  </c:pt>
                  <c:pt idx="94">
                    <c:v>7</c:v>
                  </c:pt>
                  <c:pt idx="95">
                    <c:v>8</c:v>
                  </c:pt>
                  <c:pt idx="96">
                    <c:v>9</c:v>
                  </c:pt>
                  <c:pt idx="97">
                    <c:v>10</c:v>
                  </c:pt>
                  <c:pt idx="98">
                    <c:v>11</c:v>
                  </c:pt>
                  <c:pt idx="99">
                    <c:v>12</c:v>
                  </c:pt>
                  <c:pt idx="100">
                    <c:v>13</c:v>
                  </c:pt>
                  <c:pt idx="101">
                    <c:v>14</c:v>
                  </c:pt>
                  <c:pt idx="102">
                    <c:v>15</c:v>
                  </c:pt>
                  <c:pt idx="103">
                    <c:v>16</c:v>
                  </c:pt>
                  <c:pt idx="104">
                    <c:v>17</c:v>
                  </c:pt>
                  <c:pt idx="105">
                    <c:v>18</c:v>
                  </c:pt>
                  <c:pt idx="106">
                    <c:v>19</c:v>
                  </c:pt>
                  <c:pt idx="107">
                    <c:v>20</c:v>
                  </c:pt>
                  <c:pt idx="108">
                    <c:v>21</c:v>
                  </c:pt>
                  <c:pt idx="109">
                    <c:v>22</c:v>
                  </c:pt>
                  <c:pt idx="110">
                    <c:v>23</c:v>
                  </c:pt>
                  <c:pt idx="111">
                    <c:v>24</c:v>
                  </c:pt>
                  <c:pt idx="112">
                    <c:v>25</c:v>
                  </c:pt>
                  <c:pt idx="113">
                    <c:v>26</c:v>
                  </c:pt>
                  <c:pt idx="114">
                    <c:v>27</c:v>
                  </c:pt>
                  <c:pt idx="115">
                    <c:v>28</c:v>
                  </c:pt>
                  <c:pt idx="116">
                    <c:v>29</c:v>
                  </c:pt>
                  <c:pt idx="117">
                    <c:v>30</c:v>
                  </c:pt>
                  <c:pt idx="118">
                    <c:v>31</c:v>
                  </c:pt>
                  <c:pt idx="119">
                    <c:v>32</c:v>
                  </c:pt>
                  <c:pt idx="120">
                    <c:v>33</c:v>
                  </c:pt>
                  <c:pt idx="121">
                    <c:v>34</c:v>
                  </c:pt>
                  <c:pt idx="122">
                    <c:v>35</c:v>
                  </c:pt>
                  <c:pt idx="123">
                    <c:v>36</c:v>
                  </c:pt>
                  <c:pt idx="124">
                    <c:v>37</c:v>
                  </c:pt>
                  <c:pt idx="125">
                    <c:v>38</c:v>
                  </c:pt>
                  <c:pt idx="126">
                    <c:v>39</c:v>
                  </c:pt>
                  <c:pt idx="127">
                    <c:v>40</c:v>
                  </c:pt>
                  <c:pt idx="128">
                    <c:v>41</c:v>
                  </c:pt>
                  <c:pt idx="129">
                    <c:v>42</c:v>
                  </c:pt>
                  <c:pt idx="130">
                    <c:v>43</c:v>
                  </c:pt>
                  <c:pt idx="131">
                    <c:v>44</c:v>
                  </c:pt>
                  <c:pt idx="132">
                    <c:v>45</c:v>
                  </c:pt>
                  <c:pt idx="133">
                    <c:v>46</c:v>
                  </c:pt>
                  <c:pt idx="134">
                    <c:v>47</c:v>
                  </c:pt>
                  <c:pt idx="135">
                    <c:v>48</c:v>
                  </c:pt>
                  <c:pt idx="136">
                    <c:v>49</c:v>
                  </c:pt>
                  <c:pt idx="137">
                    <c:v>50</c:v>
                  </c:pt>
                  <c:pt idx="138">
                    <c:v>51</c:v>
                  </c:pt>
                  <c:pt idx="139">
                    <c:v>52</c:v>
                  </c:pt>
                  <c:pt idx="140">
                    <c:v>1</c:v>
                  </c:pt>
                  <c:pt idx="141">
                    <c:v>2</c:v>
                  </c:pt>
                  <c:pt idx="142">
                    <c:v>3</c:v>
                  </c:pt>
                  <c:pt idx="143">
                    <c:v>4</c:v>
                  </c:pt>
                  <c:pt idx="144">
                    <c:v>5</c:v>
                  </c:pt>
                  <c:pt idx="145">
                    <c:v>6</c:v>
                  </c:pt>
                  <c:pt idx="146">
                    <c:v>7</c:v>
                  </c:pt>
                  <c:pt idx="147">
                    <c:v>8</c:v>
                  </c:pt>
                  <c:pt idx="148">
                    <c:v>9</c:v>
                  </c:pt>
                  <c:pt idx="149">
                    <c:v>10</c:v>
                  </c:pt>
                  <c:pt idx="150">
                    <c:v>11</c:v>
                  </c:pt>
                  <c:pt idx="151">
                    <c:v>12</c:v>
                  </c:pt>
                  <c:pt idx="152">
                    <c:v>13</c:v>
                  </c:pt>
                  <c:pt idx="153">
                    <c:v>14</c:v>
                  </c:pt>
                  <c:pt idx="154">
                    <c:v>15</c:v>
                  </c:pt>
                  <c:pt idx="155">
                    <c:v>16</c:v>
                  </c:pt>
                  <c:pt idx="156">
                    <c:v>17</c:v>
                  </c:pt>
                  <c:pt idx="157">
                    <c:v>18</c:v>
                  </c:pt>
                  <c:pt idx="158">
                    <c:v>19</c:v>
                  </c:pt>
                  <c:pt idx="159">
                    <c:v>20</c:v>
                  </c:pt>
                  <c:pt idx="160">
                    <c:v>21</c:v>
                  </c:pt>
                  <c:pt idx="161">
                    <c:v>22</c:v>
                  </c:pt>
                  <c:pt idx="162">
                    <c:v>23</c:v>
                  </c:pt>
                  <c:pt idx="163">
                    <c:v>24</c:v>
                  </c:pt>
                  <c:pt idx="164">
                    <c:v>25</c:v>
                  </c:pt>
                  <c:pt idx="165">
                    <c:v>26</c:v>
                  </c:pt>
                  <c:pt idx="166">
                    <c:v>27</c:v>
                  </c:pt>
                  <c:pt idx="167">
                    <c:v>28</c:v>
                  </c:pt>
                  <c:pt idx="168">
                    <c:v>29</c:v>
                  </c:pt>
                  <c:pt idx="169">
                    <c:v>30</c:v>
                  </c:pt>
                  <c:pt idx="170">
                    <c:v>31</c:v>
                  </c:pt>
                  <c:pt idx="171">
                    <c:v>32</c:v>
                  </c:pt>
                  <c:pt idx="172">
                    <c:v>33</c:v>
                  </c:pt>
                  <c:pt idx="173">
                    <c:v>34</c:v>
                  </c:pt>
                  <c:pt idx="174">
                    <c:v>35</c:v>
                  </c:pt>
                  <c:pt idx="175">
                    <c:v>36</c:v>
                  </c:pt>
                  <c:pt idx="176">
                    <c:v>37</c:v>
                  </c:pt>
                  <c:pt idx="177">
                    <c:v>38</c:v>
                  </c:pt>
                  <c:pt idx="178">
                    <c:v>39</c:v>
                  </c:pt>
                  <c:pt idx="179">
                    <c:v>40</c:v>
                  </c:pt>
                  <c:pt idx="180">
                    <c:v>41</c:v>
                  </c:pt>
                  <c:pt idx="181">
                    <c:v>42</c:v>
                  </c:pt>
                  <c:pt idx="182">
                    <c:v>43</c:v>
                  </c:pt>
                  <c:pt idx="183">
                    <c:v>44</c:v>
                  </c:pt>
                  <c:pt idx="184">
                    <c:v>45</c:v>
                  </c:pt>
                  <c:pt idx="185">
                    <c:v>46</c:v>
                  </c:pt>
                  <c:pt idx="186">
                    <c:v>47</c:v>
                  </c:pt>
                  <c:pt idx="187">
                    <c:v>48</c:v>
                  </c:pt>
                  <c:pt idx="188">
                    <c:v>49</c:v>
                  </c:pt>
                  <c:pt idx="189">
                    <c:v>50</c:v>
                  </c:pt>
                  <c:pt idx="190">
                    <c:v>51</c:v>
                  </c:pt>
                  <c:pt idx="191">
                    <c:v>52</c:v>
                  </c:pt>
                  <c:pt idx="192">
                    <c:v>1</c:v>
                  </c:pt>
                  <c:pt idx="193">
                    <c:v>2</c:v>
                  </c:pt>
                  <c:pt idx="194">
                    <c:v>3</c:v>
                  </c:pt>
                  <c:pt idx="195">
                    <c:v>4</c:v>
                  </c:pt>
                  <c:pt idx="196">
                    <c:v>5</c:v>
                  </c:pt>
                  <c:pt idx="197">
                    <c:v>6</c:v>
                  </c:pt>
                  <c:pt idx="198">
                    <c:v>7</c:v>
                  </c:pt>
                  <c:pt idx="199">
                    <c:v>8</c:v>
                  </c:pt>
                  <c:pt idx="200">
                    <c:v>9</c:v>
                  </c:pt>
                  <c:pt idx="201">
                    <c:v>10</c:v>
                  </c:pt>
                  <c:pt idx="202">
                    <c:v>11</c:v>
                  </c:pt>
                  <c:pt idx="203">
                    <c:v>12</c:v>
                  </c:pt>
                  <c:pt idx="204">
                    <c:v>13</c:v>
                  </c:pt>
                  <c:pt idx="205">
                    <c:v>14</c:v>
                  </c:pt>
                  <c:pt idx="206">
                    <c:v>15</c:v>
                  </c:pt>
                  <c:pt idx="207">
                    <c:v>16</c:v>
                  </c:pt>
                  <c:pt idx="208">
                    <c:v>17</c:v>
                  </c:pt>
                  <c:pt idx="209">
                    <c:v>18</c:v>
                  </c:pt>
                  <c:pt idx="210">
                    <c:v>19</c:v>
                  </c:pt>
                  <c:pt idx="211">
                    <c:v>20</c:v>
                  </c:pt>
                  <c:pt idx="212">
                    <c:v>21</c:v>
                  </c:pt>
                  <c:pt idx="213">
                    <c:v>22</c:v>
                  </c:pt>
                  <c:pt idx="214">
                    <c:v>23</c:v>
                  </c:pt>
                  <c:pt idx="215">
                    <c:v>24</c:v>
                  </c:pt>
                  <c:pt idx="216">
                    <c:v>25</c:v>
                  </c:pt>
                  <c:pt idx="217">
                    <c:v>26</c:v>
                  </c:pt>
                  <c:pt idx="218">
                    <c:v>27</c:v>
                  </c:pt>
                  <c:pt idx="219">
                    <c:v>28</c:v>
                  </c:pt>
                  <c:pt idx="220">
                    <c:v>29</c:v>
                  </c:pt>
                  <c:pt idx="221">
                    <c:v>30</c:v>
                  </c:pt>
                  <c:pt idx="222">
                    <c:v>31</c:v>
                  </c:pt>
                  <c:pt idx="223">
                    <c:v>32</c:v>
                  </c:pt>
                  <c:pt idx="224">
                    <c:v>33</c:v>
                  </c:pt>
                  <c:pt idx="225">
                    <c:v>34</c:v>
                  </c:pt>
                  <c:pt idx="226">
                    <c:v>35</c:v>
                  </c:pt>
                  <c:pt idx="227">
                    <c:v>36</c:v>
                  </c:pt>
                  <c:pt idx="228">
                    <c:v>37</c:v>
                  </c:pt>
                  <c:pt idx="229">
                    <c:v>38</c:v>
                  </c:pt>
                  <c:pt idx="230">
                    <c:v>39</c:v>
                  </c:pt>
                </c:lvl>
                <c:lvl>
                  <c:pt idx="0">
                    <c:v>2013</c:v>
                  </c:pt>
                  <c:pt idx="35">
                    <c:v>2014</c:v>
                  </c:pt>
                  <c:pt idx="88">
                    <c:v>2015</c:v>
                  </c:pt>
                  <c:pt idx="140">
                    <c:v>2016</c:v>
                  </c:pt>
                  <c:pt idx="192">
                    <c:v>2017</c:v>
                  </c:pt>
                </c:lvl>
              </c:multiLvlStrCache>
            </c:multiLvlStrRef>
          </c:cat>
          <c:val>
            <c:numRef>
              <c:f>'SARI Cumulative'!$K$4:$K$234</c:f>
              <c:numCache>
                <c:formatCode>General</c:formatCode>
                <c:ptCount val="2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2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</c:v>
                </c:pt>
                <c:pt idx="37">
                  <c:v>0</c:v>
                </c:pt>
                <c:pt idx="38">
                  <c:v>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1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4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2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1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2</c:v>
                </c:pt>
                <c:pt idx="90">
                  <c:v>0</c:v>
                </c:pt>
                <c:pt idx="91">
                  <c:v>0</c:v>
                </c:pt>
                <c:pt idx="92">
                  <c:v>1</c:v>
                </c:pt>
                <c:pt idx="93">
                  <c:v>3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1</c:v>
                </c:pt>
                <c:pt idx="99">
                  <c:v>0</c:v>
                </c:pt>
                <c:pt idx="100">
                  <c:v>0</c:v>
                </c:pt>
                <c:pt idx="101">
                  <c:v>1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1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2</c:v>
                </c:pt>
                <c:pt idx="111">
                  <c:v>1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4</c:v>
                </c:pt>
                <c:pt idx="121">
                  <c:v>0</c:v>
                </c:pt>
                <c:pt idx="122">
                  <c:v>2</c:v>
                </c:pt>
                <c:pt idx="123">
                  <c:v>1</c:v>
                </c:pt>
                <c:pt idx="124">
                  <c:v>1</c:v>
                </c:pt>
                <c:pt idx="125">
                  <c:v>3</c:v>
                </c:pt>
                <c:pt idx="126">
                  <c:v>1</c:v>
                </c:pt>
                <c:pt idx="127">
                  <c:v>2</c:v>
                </c:pt>
                <c:pt idx="128">
                  <c:v>0</c:v>
                </c:pt>
                <c:pt idx="129">
                  <c:v>3</c:v>
                </c:pt>
                <c:pt idx="130">
                  <c:v>3</c:v>
                </c:pt>
                <c:pt idx="131">
                  <c:v>2</c:v>
                </c:pt>
                <c:pt idx="132">
                  <c:v>0</c:v>
                </c:pt>
                <c:pt idx="133">
                  <c:v>2</c:v>
                </c:pt>
                <c:pt idx="134">
                  <c:v>1</c:v>
                </c:pt>
                <c:pt idx="135">
                  <c:v>4</c:v>
                </c:pt>
                <c:pt idx="136">
                  <c:v>1</c:v>
                </c:pt>
                <c:pt idx="137">
                  <c:v>4</c:v>
                </c:pt>
                <c:pt idx="138">
                  <c:v>2</c:v>
                </c:pt>
                <c:pt idx="139">
                  <c:v>5</c:v>
                </c:pt>
                <c:pt idx="140">
                  <c:v>4</c:v>
                </c:pt>
                <c:pt idx="141">
                  <c:v>3</c:v>
                </c:pt>
                <c:pt idx="142">
                  <c:v>5</c:v>
                </c:pt>
                <c:pt idx="143">
                  <c:v>4</c:v>
                </c:pt>
                <c:pt idx="144">
                  <c:v>0</c:v>
                </c:pt>
                <c:pt idx="145">
                  <c:v>1</c:v>
                </c:pt>
                <c:pt idx="146">
                  <c:v>2</c:v>
                </c:pt>
                <c:pt idx="147">
                  <c:v>0</c:v>
                </c:pt>
                <c:pt idx="148">
                  <c:v>2</c:v>
                </c:pt>
                <c:pt idx="149">
                  <c:v>3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1</c:v>
                </c:pt>
                <c:pt idx="187">
                  <c:v>0</c:v>
                </c:pt>
                <c:pt idx="188">
                  <c:v>1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1</c:v>
                </c:pt>
                <c:pt idx="194">
                  <c:v>0</c:v>
                </c:pt>
                <c:pt idx="195">
                  <c:v>0</c:v>
                </c:pt>
                <c:pt idx="196">
                  <c:v>1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1</c:v>
                </c:pt>
                <c:pt idx="209">
                  <c:v>0</c:v>
                </c:pt>
                <c:pt idx="210">
                  <c:v>1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1</c:v>
                </c:pt>
                <c:pt idx="224">
                  <c:v>1</c:v>
                </c:pt>
                <c:pt idx="225">
                  <c:v>0</c:v>
                </c:pt>
                <c:pt idx="226">
                  <c:v>1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3F4-4115-B698-43802C690970}"/>
            </c:ext>
          </c:extLst>
        </c:ser>
        <c:ser>
          <c:idx val="9"/>
          <c:order val="4"/>
          <c:tx>
            <c:strRef>
              <c:f>'SARI Cumulative'!$L$1</c:f>
              <c:strCache>
                <c:ptCount val="1"/>
                <c:pt idx="0">
                  <c:v>A(H5N1)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cat>
            <c:multiLvlStrRef>
              <c:f>'SARI Cumulative'!$A$4:$B$234</c:f>
              <c:multiLvlStrCache>
                <c:ptCount val="231"/>
                <c:lvl>
                  <c:pt idx="0">
                    <c:v>18</c:v>
                  </c:pt>
                  <c:pt idx="1">
                    <c:v>19</c:v>
                  </c:pt>
                  <c:pt idx="2">
                    <c:v>20</c:v>
                  </c:pt>
                  <c:pt idx="3">
                    <c:v>21</c:v>
                  </c:pt>
                  <c:pt idx="4">
                    <c:v>22</c:v>
                  </c:pt>
                  <c:pt idx="5">
                    <c:v>23</c:v>
                  </c:pt>
                  <c:pt idx="6">
                    <c:v>24</c:v>
                  </c:pt>
                  <c:pt idx="7">
                    <c:v>25</c:v>
                  </c:pt>
                  <c:pt idx="8">
                    <c:v>26</c:v>
                  </c:pt>
                  <c:pt idx="9">
                    <c:v>27</c:v>
                  </c:pt>
                  <c:pt idx="10">
                    <c:v>28</c:v>
                  </c:pt>
                  <c:pt idx="11">
                    <c:v>29</c:v>
                  </c:pt>
                  <c:pt idx="12">
                    <c:v>30</c:v>
                  </c:pt>
                  <c:pt idx="13">
                    <c:v>31</c:v>
                  </c:pt>
                  <c:pt idx="14">
                    <c:v>32</c:v>
                  </c:pt>
                  <c:pt idx="15">
                    <c:v>33</c:v>
                  </c:pt>
                  <c:pt idx="16">
                    <c:v>34</c:v>
                  </c:pt>
                  <c:pt idx="17">
                    <c:v>35</c:v>
                  </c:pt>
                  <c:pt idx="18">
                    <c:v>36</c:v>
                  </c:pt>
                  <c:pt idx="19">
                    <c:v>37</c:v>
                  </c:pt>
                  <c:pt idx="20">
                    <c:v>38</c:v>
                  </c:pt>
                  <c:pt idx="21">
                    <c:v>39</c:v>
                  </c:pt>
                  <c:pt idx="22">
                    <c:v>40</c:v>
                  </c:pt>
                  <c:pt idx="23">
                    <c:v>41</c:v>
                  </c:pt>
                  <c:pt idx="24">
                    <c:v>42</c:v>
                  </c:pt>
                  <c:pt idx="25">
                    <c:v>43</c:v>
                  </c:pt>
                  <c:pt idx="26">
                    <c:v>44</c:v>
                  </c:pt>
                  <c:pt idx="27">
                    <c:v>45</c:v>
                  </c:pt>
                  <c:pt idx="28">
                    <c:v>46</c:v>
                  </c:pt>
                  <c:pt idx="29">
                    <c:v>47</c:v>
                  </c:pt>
                  <c:pt idx="30">
                    <c:v>48</c:v>
                  </c:pt>
                  <c:pt idx="31">
                    <c:v>49</c:v>
                  </c:pt>
                  <c:pt idx="32">
                    <c:v>50</c:v>
                  </c:pt>
                  <c:pt idx="33">
                    <c:v>51</c:v>
                  </c:pt>
                  <c:pt idx="34">
                    <c:v>52</c:v>
                  </c:pt>
                  <c:pt idx="35">
                    <c:v>1</c:v>
                  </c:pt>
                  <c:pt idx="36">
                    <c:v>2</c:v>
                  </c:pt>
                  <c:pt idx="37">
                    <c:v>3</c:v>
                  </c:pt>
                  <c:pt idx="38">
                    <c:v>4</c:v>
                  </c:pt>
                  <c:pt idx="39">
                    <c:v>5</c:v>
                  </c:pt>
                  <c:pt idx="40">
                    <c:v>6</c:v>
                  </c:pt>
                  <c:pt idx="41">
                    <c:v>7</c:v>
                  </c:pt>
                  <c:pt idx="42">
                    <c:v>8</c:v>
                  </c:pt>
                  <c:pt idx="43">
                    <c:v>9</c:v>
                  </c:pt>
                  <c:pt idx="44">
                    <c:v>10</c:v>
                  </c:pt>
                  <c:pt idx="45">
                    <c:v>11</c:v>
                  </c:pt>
                  <c:pt idx="46">
                    <c:v>12</c:v>
                  </c:pt>
                  <c:pt idx="47">
                    <c:v>13</c:v>
                  </c:pt>
                  <c:pt idx="48">
                    <c:v>14</c:v>
                  </c:pt>
                  <c:pt idx="49">
                    <c:v>15</c:v>
                  </c:pt>
                  <c:pt idx="50">
                    <c:v>16</c:v>
                  </c:pt>
                  <c:pt idx="51">
                    <c:v>17</c:v>
                  </c:pt>
                  <c:pt idx="52">
                    <c:v>18</c:v>
                  </c:pt>
                  <c:pt idx="53">
                    <c:v>19</c:v>
                  </c:pt>
                  <c:pt idx="54">
                    <c:v>20</c:v>
                  </c:pt>
                  <c:pt idx="55">
                    <c:v>21</c:v>
                  </c:pt>
                  <c:pt idx="56">
                    <c:v>22</c:v>
                  </c:pt>
                  <c:pt idx="57">
                    <c:v>23</c:v>
                  </c:pt>
                  <c:pt idx="58">
                    <c:v>24</c:v>
                  </c:pt>
                  <c:pt idx="59">
                    <c:v>25</c:v>
                  </c:pt>
                  <c:pt idx="60">
                    <c:v>26</c:v>
                  </c:pt>
                  <c:pt idx="61">
                    <c:v>27</c:v>
                  </c:pt>
                  <c:pt idx="62">
                    <c:v>28</c:v>
                  </c:pt>
                  <c:pt idx="63">
                    <c:v>29</c:v>
                  </c:pt>
                  <c:pt idx="64">
                    <c:v>30</c:v>
                  </c:pt>
                  <c:pt idx="65">
                    <c:v>31</c:v>
                  </c:pt>
                  <c:pt idx="66">
                    <c:v>32</c:v>
                  </c:pt>
                  <c:pt idx="67">
                    <c:v>33</c:v>
                  </c:pt>
                  <c:pt idx="68">
                    <c:v>34</c:v>
                  </c:pt>
                  <c:pt idx="69">
                    <c:v>35</c:v>
                  </c:pt>
                  <c:pt idx="70">
                    <c:v>36</c:v>
                  </c:pt>
                  <c:pt idx="71">
                    <c:v>37</c:v>
                  </c:pt>
                  <c:pt idx="72">
                    <c:v>38</c:v>
                  </c:pt>
                  <c:pt idx="73">
                    <c:v>39</c:v>
                  </c:pt>
                  <c:pt idx="74">
                    <c:v>40</c:v>
                  </c:pt>
                  <c:pt idx="75">
                    <c:v>41</c:v>
                  </c:pt>
                  <c:pt idx="76">
                    <c:v>42</c:v>
                  </c:pt>
                  <c:pt idx="77">
                    <c:v>43</c:v>
                  </c:pt>
                  <c:pt idx="78">
                    <c:v>44</c:v>
                  </c:pt>
                  <c:pt idx="79">
                    <c:v>45</c:v>
                  </c:pt>
                  <c:pt idx="80">
                    <c:v>46</c:v>
                  </c:pt>
                  <c:pt idx="81">
                    <c:v>47</c:v>
                  </c:pt>
                  <c:pt idx="82">
                    <c:v>48</c:v>
                  </c:pt>
                  <c:pt idx="83">
                    <c:v>49</c:v>
                  </c:pt>
                  <c:pt idx="84">
                    <c:v>50</c:v>
                  </c:pt>
                  <c:pt idx="85">
                    <c:v>51</c:v>
                  </c:pt>
                  <c:pt idx="86">
                    <c:v>52</c:v>
                  </c:pt>
                  <c:pt idx="87">
                    <c:v>53</c:v>
                  </c:pt>
                  <c:pt idx="88">
                    <c:v>1</c:v>
                  </c:pt>
                  <c:pt idx="89">
                    <c:v>2</c:v>
                  </c:pt>
                  <c:pt idx="90">
                    <c:v>3</c:v>
                  </c:pt>
                  <c:pt idx="91">
                    <c:v>4</c:v>
                  </c:pt>
                  <c:pt idx="92">
                    <c:v>5</c:v>
                  </c:pt>
                  <c:pt idx="93">
                    <c:v>6</c:v>
                  </c:pt>
                  <c:pt idx="94">
                    <c:v>7</c:v>
                  </c:pt>
                  <c:pt idx="95">
                    <c:v>8</c:v>
                  </c:pt>
                  <c:pt idx="96">
                    <c:v>9</c:v>
                  </c:pt>
                  <c:pt idx="97">
                    <c:v>10</c:v>
                  </c:pt>
                  <c:pt idx="98">
                    <c:v>11</c:v>
                  </c:pt>
                  <c:pt idx="99">
                    <c:v>12</c:v>
                  </c:pt>
                  <c:pt idx="100">
                    <c:v>13</c:v>
                  </c:pt>
                  <c:pt idx="101">
                    <c:v>14</c:v>
                  </c:pt>
                  <c:pt idx="102">
                    <c:v>15</c:v>
                  </c:pt>
                  <c:pt idx="103">
                    <c:v>16</c:v>
                  </c:pt>
                  <c:pt idx="104">
                    <c:v>17</c:v>
                  </c:pt>
                  <c:pt idx="105">
                    <c:v>18</c:v>
                  </c:pt>
                  <c:pt idx="106">
                    <c:v>19</c:v>
                  </c:pt>
                  <c:pt idx="107">
                    <c:v>20</c:v>
                  </c:pt>
                  <c:pt idx="108">
                    <c:v>21</c:v>
                  </c:pt>
                  <c:pt idx="109">
                    <c:v>22</c:v>
                  </c:pt>
                  <c:pt idx="110">
                    <c:v>23</c:v>
                  </c:pt>
                  <c:pt idx="111">
                    <c:v>24</c:v>
                  </c:pt>
                  <c:pt idx="112">
                    <c:v>25</c:v>
                  </c:pt>
                  <c:pt idx="113">
                    <c:v>26</c:v>
                  </c:pt>
                  <c:pt idx="114">
                    <c:v>27</c:v>
                  </c:pt>
                  <c:pt idx="115">
                    <c:v>28</c:v>
                  </c:pt>
                  <c:pt idx="116">
                    <c:v>29</c:v>
                  </c:pt>
                  <c:pt idx="117">
                    <c:v>30</c:v>
                  </c:pt>
                  <c:pt idx="118">
                    <c:v>31</c:v>
                  </c:pt>
                  <c:pt idx="119">
                    <c:v>32</c:v>
                  </c:pt>
                  <c:pt idx="120">
                    <c:v>33</c:v>
                  </c:pt>
                  <c:pt idx="121">
                    <c:v>34</c:v>
                  </c:pt>
                  <c:pt idx="122">
                    <c:v>35</c:v>
                  </c:pt>
                  <c:pt idx="123">
                    <c:v>36</c:v>
                  </c:pt>
                  <c:pt idx="124">
                    <c:v>37</c:v>
                  </c:pt>
                  <c:pt idx="125">
                    <c:v>38</c:v>
                  </c:pt>
                  <c:pt idx="126">
                    <c:v>39</c:v>
                  </c:pt>
                  <c:pt idx="127">
                    <c:v>40</c:v>
                  </c:pt>
                  <c:pt idx="128">
                    <c:v>41</c:v>
                  </c:pt>
                  <c:pt idx="129">
                    <c:v>42</c:v>
                  </c:pt>
                  <c:pt idx="130">
                    <c:v>43</c:v>
                  </c:pt>
                  <c:pt idx="131">
                    <c:v>44</c:v>
                  </c:pt>
                  <c:pt idx="132">
                    <c:v>45</c:v>
                  </c:pt>
                  <c:pt idx="133">
                    <c:v>46</c:v>
                  </c:pt>
                  <c:pt idx="134">
                    <c:v>47</c:v>
                  </c:pt>
                  <c:pt idx="135">
                    <c:v>48</c:v>
                  </c:pt>
                  <c:pt idx="136">
                    <c:v>49</c:v>
                  </c:pt>
                  <c:pt idx="137">
                    <c:v>50</c:v>
                  </c:pt>
                  <c:pt idx="138">
                    <c:v>51</c:v>
                  </c:pt>
                  <c:pt idx="139">
                    <c:v>52</c:v>
                  </c:pt>
                  <c:pt idx="140">
                    <c:v>1</c:v>
                  </c:pt>
                  <c:pt idx="141">
                    <c:v>2</c:v>
                  </c:pt>
                  <c:pt idx="142">
                    <c:v>3</c:v>
                  </c:pt>
                  <c:pt idx="143">
                    <c:v>4</c:v>
                  </c:pt>
                  <c:pt idx="144">
                    <c:v>5</c:v>
                  </c:pt>
                  <c:pt idx="145">
                    <c:v>6</c:v>
                  </c:pt>
                  <c:pt idx="146">
                    <c:v>7</c:v>
                  </c:pt>
                  <c:pt idx="147">
                    <c:v>8</c:v>
                  </c:pt>
                  <c:pt idx="148">
                    <c:v>9</c:v>
                  </c:pt>
                  <c:pt idx="149">
                    <c:v>10</c:v>
                  </c:pt>
                  <c:pt idx="150">
                    <c:v>11</c:v>
                  </c:pt>
                  <c:pt idx="151">
                    <c:v>12</c:v>
                  </c:pt>
                  <c:pt idx="152">
                    <c:v>13</c:v>
                  </c:pt>
                  <c:pt idx="153">
                    <c:v>14</c:v>
                  </c:pt>
                  <c:pt idx="154">
                    <c:v>15</c:v>
                  </c:pt>
                  <c:pt idx="155">
                    <c:v>16</c:v>
                  </c:pt>
                  <c:pt idx="156">
                    <c:v>17</c:v>
                  </c:pt>
                  <c:pt idx="157">
                    <c:v>18</c:v>
                  </c:pt>
                  <c:pt idx="158">
                    <c:v>19</c:v>
                  </c:pt>
                  <c:pt idx="159">
                    <c:v>20</c:v>
                  </c:pt>
                  <c:pt idx="160">
                    <c:v>21</c:v>
                  </c:pt>
                  <c:pt idx="161">
                    <c:v>22</c:v>
                  </c:pt>
                  <c:pt idx="162">
                    <c:v>23</c:v>
                  </c:pt>
                  <c:pt idx="163">
                    <c:v>24</c:v>
                  </c:pt>
                  <c:pt idx="164">
                    <c:v>25</c:v>
                  </c:pt>
                  <c:pt idx="165">
                    <c:v>26</c:v>
                  </c:pt>
                  <c:pt idx="166">
                    <c:v>27</c:v>
                  </c:pt>
                  <c:pt idx="167">
                    <c:v>28</c:v>
                  </c:pt>
                  <c:pt idx="168">
                    <c:v>29</c:v>
                  </c:pt>
                  <c:pt idx="169">
                    <c:v>30</c:v>
                  </c:pt>
                  <c:pt idx="170">
                    <c:v>31</c:v>
                  </c:pt>
                  <c:pt idx="171">
                    <c:v>32</c:v>
                  </c:pt>
                  <c:pt idx="172">
                    <c:v>33</c:v>
                  </c:pt>
                  <c:pt idx="173">
                    <c:v>34</c:v>
                  </c:pt>
                  <c:pt idx="174">
                    <c:v>35</c:v>
                  </c:pt>
                  <c:pt idx="175">
                    <c:v>36</c:v>
                  </c:pt>
                  <c:pt idx="176">
                    <c:v>37</c:v>
                  </c:pt>
                  <c:pt idx="177">
                    <c:v>38</c:v>
                  </c:pt>
                  <c:pt idx="178">
                    <c:v>39</c:v>
                  </c:pt>
                  <c:pt idx="179">
                    <c:v>40</c:v>
                  </c:pt>
                  <c:pt idx="180">
                    <c:v>41</c:v>
                  </c:pt>
                  <c:pt idx="181">
                    <c:v>42</c:v>
                  </c:pt>
                  <c:pt idx="182">
                    <c:v>43</c:v>
                  </c:pt>
                  <c:pt idx="183">
                    <c:v>44</c:v>
                  </c:pt>
                  <c:pt idx="184">
                    <c:v>45</c:v>
                  </c:pt>
                  <c:pt idx="185">
                    <c:v>46</c:v>
                  </c:pt>
                  <c:pt idx="186">
                    <c:v>47</c:v>
                  </c:pt>
                  <c:pt idx="187">
                    <c:v>48</c:v>
                  </c:pt>
                  <c:pt idx="188">
                    <c:v>49</c:v>
                  </c:pt>
                  <c:pt idx="189">
                    <c:v>50</c:v>
                  </c:pt>
                  <c:pt idx="190">
                    <c:v>51</c:v>
                  </c:pt>
                  <c:pt idx="191">
                    <c:v>52</c:v>
                  </c:pt>
                  <c:pt idx="192">
                    <c:v>1</c:v>
                  </c:pt>
                  <c:pt idx="193">
                    <c:v>2</c:v>
                  </c:pt>
                  <c:pt idx="194">
                    <c:v>3</c:v>
                  </c:pt>
                  <c:pt idx="195">
                    <c:v>4</c:v>
                  </c:pt>
                  <c:pt idx="196">
                    <c:v>5</c:v>
                  </c:pt>
                  <c:pt idx="197">
                    <c:v>6</c:v>
                  </c:pt>
                  <c:pt idx="198">
                    <c:v>7</c:v>
                  </c:pt>
                  <c:pt idx="199">
                    <c:v>8</c:v>
                  </c:pt>
                  <c:pt idx="200">
                    <c:v>9</c:v>
                  </c:pt>
                  <c:pt idx="201">
                    <c:v>10</c:v>
                  </c:pt>
                  <c:pt idx="202">
                    <c:v>11</c:v>
                  </c:pt>
                  <c:pt idx="203">
                    <c:v>12</c:v>
                  </c:pt>
                  <c:pt idx="204">
                    <c:v>13</c:v>
                  </c:pt>
                  <c:pt idx="205">
                    <c:v>14</c:v>
                  </c:pt>
                  <c:pt idx="206">
                    <c:v>15</c:v>
                  </c:pt>
                  <c:pt idx="207">
                    <c:v>16</c:v>
                  </c:pt>
                  <c:pt idx="208">
                    <c:v>17</c:v>
                  </c:pt>
                  <c:pt idx="209">
                    <c:v>18</c:v>
                  </c:pt>
                  <c:pt idx="210">
                    <c:v>19</c:v>
                  </c:pt>
                  <c:pt idx="211">
                    <c:v>20</c:v>
                  </c:pt>
                  <c:pt idx="212">
                    <c:v>21</c:v>
                  </c:pt>
                  <c:pt idx="213">
                    <c:v>22</c:v>
                  </c:pt>
                  <c:pt idx="214">
                    <c:v>23</c:v>
                  </c:pt>
                  <c:pt idx="215">
                    <c:v>24</c:v>
                  </c:pt>
                  <c:pt idx="216">
                    <c:v>25</c:v>
                  </c:pt>
                  <c:pt idx="217">
                    <c:v>26</c:v>
                  </c:pt>
                  <c:pt idx="218">
                    <c:v>27</c:v>
                  </c:pt>
                  <c:pt idx="219">
                    <c:v>28</c:v>
                  </c:pt>
                  <c:pt idx="220">
                    <c:v>29</c:v>
                  </c:pt>
                  <c:pt idx="221">
                    <c:v>30</c:v>
                  </c:pt>
                  <c:pt idx="222">
                    <c:v>31</c:v>
                  </c:pt>
                  <c:pt idx="223">
                    <c:v>32</c:v>
                  </c:pt>
                  <c:pt idx="224">
                    <c:v>33</c:v>
                  </c:pt>
                  <c:pt idx="225">
                    <c:v>34</c:v>
                  </c:pt>
                  <c:pt idx="226">
                    <c:v>35</c:v>
                  </c:pt>
                  <c:pt idx="227">
                    <c:v>36</c:v>
                  </c:pt>
                  <c:pt idx="228">
                    <c:v>37</c:v>
                  </c:pt>
                  <c:pt idx="229">
                    <c:v>38</c:v>
                  </c:pt>
                  <c:pt idx="230">
                    <c:v>39</c:v>
                  </c:pt>
                </c:lvl>
                <c:lvl>
                  <c:pt idx="0">
                    <c:v>2013</c:v>
                  </c:pt>
                  <c:pt idx="35">
                    <c:v>2014</c:v>
                  </c:pt>
                  <c:pt idx="88">
                    <c:v>2015</c:v>
                  </c:pt>
                  <c:pt idx="140">
                    <c:v>2016</c:v>
                  </c:pt>
                  <c:pt idx="192">
                    <c:v>2017</c:v>
                  </c:pt>
                </c:lvl>
              </c:multiLvlStrCache>
            </c:multiLvlStrRef>
          </c:cat>
          <c:val>
            <c:numRef>
              <c:f>'SARI Cumulative'!$L$4:$L$234</c:f>
              <c:numCache>
                <c:formatCode>General</c:formatCode>
                <c:ptCount val="23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3F4-4115-B698-43802C6909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3788816"/>
        <c:axId val="363789376"/>
      </c:lineChart>
      <c:catAx>
        <c:axId val="363788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id-ID"/>
          </a:p>
        </c:txPr>
        <c:crossAx val="363789376"/>
        <c:crosses val="autoZero"/>
        <c:auto val="1"/>
        <c:lblAlgn val="ctr"/>
        <c:lblOffset val="100"/>
        <c:noMultiLvlLbl val="0"/>
      </c:catAx>
      <c:valAx>
        <c:axId val="363789376"/>
        <c:scaling>
          <c:orientation val="minMax"/>
          <c:max val="15"/>
          <c:min val="-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id-ID"/>
          </a:p>
        </c:txPr>
        <c:crossAx val="363788816"/>
        <c:crosses val="autoZero"/>
        <c:crossBetween val="between"/>
        <c:majorUnit val="2"/>
      </c:valAx>
    </c:plotArea>
    <c:plotVisOnly val="1"/>
    <c:dispBlanksAs val="gap"/>
    <c:showDLblsOverMax val="0"/>
  </c:chart>
  <c:txPr>
    <a:bodyPr/>
    <a:lstStyle/>
    <a:p>
      <a:pPr>
        <a:defRPr sz="12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id-ID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id-ID"/>
              <a:t>Proporsi Kasus</a:t>
            </a:r>
            <a:r>
              <a:rPr lang="en-US"/>
              <a:t> ISPA Berat dan Positif</a:t>
            </a:r>
            <a:r>
              <a:rPr lang="id-ID"/>
              <a:t> Influenza Berdasarkan Kelompok Umur, </a:t>
            </a:r>
          </a:p>
          <a:p>
            <a:pPr>
              <a:defRPr/>
            </a:pPr>
            <a:r>
              <a:rPr lang="id-ID"/>
              <a:t>Surveilans ISPA Berat di Indonesia (SIBI): </a:t>
            </a:r>
            <a:r>
              <a:rPr lang="en-US"/>
              <a:t>1 </a:t>
            </a:r>
            <a:r>
              <a:rPr lang="id-ID"/>
              <a:t>Mei 2013 – 30 September 2017</a:t>
            </a:r>
          </a:p>
        </c:rich>
      </c:tx>
      <c:layout>
        <c:manualLayout>
          <c:xMode val="edge"/>
          <c:yMode val="edge"/>
          <c:x val="0.119853752391121"/>
          <c:y val="7.0209396017827596E-4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4520218870946198E-2"/>
          <c:y val="0.132523553803302"/>
          <c:w val="0.91455703100671704"/>
          <c:h val="0.656269381205607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General!$B$4</c:f>
              <c:strCache>
                <c:ptCount val="1"/>
                <c:pt idx="0">
                  <c:v>% Kasus SIBI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General!$A$5:$A$10</c:f>
              <c:strCache>
                <c:ptCount val="6"/>
                <c:pt idx="0">
                  <c:v>&lt; 1 tahun</c:v>
                </c:pt>
                <c:pt idx="1">
                  <c:v>1 - 4 tahun</c:v>
                </c:pt>
                <c:pt idx="2">
                  <c:v>5 - 14 tahun</c:v>
                </c:pt>
                <c:pt idx="3">
                  <c:v>15 - 49 tahun</c:v>
                </c:pt>
                <c:pt idx="4">
                  <c:v>50 - 64 tahun</c:v>
                </c:pt>
                <c:pt idx="5">
                  <c:v>&gt;65 tahun</c:v>
                </c:pt>
              </c:strCache>
            </c:strRef>
          </c:cat>
          <c:val>
            <c:numRef>
              <c:f>General!$B$5:$B$10</c:f>
              <c:numCache>
                <c:formatCode>0.0%</c:formatCode>
                <c:ptCount val="6"/>
                <c:pt idx="0">
                  <c:v>0.31</c:v>
                </c:pt>
                <c:pt idx="1">
                  <c:v>0.441</c:v>
                </c:pt>
                <c:pt idx="2">
                  <c:v>0.128</c:v>
                </c:pt>
                <c:pt idx="3">
                  <c:v>6.4000000000000001E-2</c:v>
                </c:pt>
                <c:pt idx="4">
                  <c:v>2.7E-2</c:v>
                </c:pt>
                <c:pt idx="5">
                  <c:v>2.9000000000000001E-2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C1-4D62-BA75-FB965BB56F84}"/>
            </c:ext>
          </c:extLst>
        </c:ser>
        <c:ser>
          <c:idx val="1"/>
          <c:order val="1"/>
          <c:tx>
            <c:strRef>
              <c:f>General!$C$4</c:f>
              <c:strCache>
                <c:ptCount val="1"/>
                <c:pt idx="0">
                  <c:v>% Positif Influenza</c:v>
                </c:pt>
              </c:strCache>
            </c:strRef>
          </c:tx>
          <c:invertIfNegative val="0"/>
          <c:dLbls>
            <c:dLbl>
              <c:idx val="1"/>
              <c:layout>
                <c:manualLayout>
                  <c:x val="1.998439014565E-2"/>
                  <c:y val="3.0651355791524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C1-4D62-BA75-FB965BB56F84}"/>
                </c:ext>
              </c:extLst>
            </c:dLbl>
            <c:dLbl>
              <c:idx val="3"/>
              <c:layout>
                <c:manualLayout>
                  <c:x val="1.99843901456499E-2"/>
                  <c:y val="3.065135579152539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1C1-4D62-BA75-FB965BB56F84}"/>
                </c:ext>
              </c:extLst>
            </c:dLbl>
            <c:dLbl>
              <c:idx val="4"/>
              <c:layout>
                <c:manualLayout>
                  <c:x val="1.49882926092374E-2"/>
                  <c:y val="6.130271158304970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C1-4D62-BA75-FB965BB56F8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General!$A$5:$A$10</c:f>
              <c:strCache>
                <c:ptCount val="6"/>
                <c:pt idx="0">
                  <c:v>&lt; 1 tahun</c:v>
                </c:pt>
                <c:pt idx="1">
                  <c:v>1 - 4 tahun</c:v>
                </c:pt>
                <c:pt idx="2">
                  <c:v>5 - 14 tahun</c:v>
                </c:pt>
                <c:pt idx="3">
                  <c:v>15 - 49 tahun</c:v>
                </c:pt>
                <c:pt idx="4">
                  <c:v>50 - 64 tahun</c:v>
                </c:pt>
                <c:pt idx="5">
                  <c:v>&gt;65 tahun</c:v>
                </c:pt>
              </c:strCache>
            </c:strRef>
          </c:cat>
          <c:val>
            <c:numRef>
              <c:f>General!$C$5:$C$10</c:f>
              <c:numCache>
                <c:formatCode>0.0%</c:formatCode>
                <c:ptCount val="6"/>
                <c:pt idx="0">
                  <c:v>0.182</c:v>
                </c:pt>
                <c:pt idx="1">
                  <c:v>0.47699999999999998</c:v>
                </c:pt>
                <c:pt idx="2">
                  <c:v>0.182</c:v>
                </c:pt>
                <c:pt idx="3">
                  <c:v>2.3E-2</c:v>
                </c:pt>
                <c:pt idx="4">
                  <c:v>9.0999999999999998E-2</c:v>
                </c:pt>
                <c:pt idx="5">
                  <c:v>4.4999999999999998E-2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C1-4D62-BA75-FB965BB56F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3792176"/>
        <c:axId val="363792736"/>
      </c:barChart>
      <c:catAx>
        <c:axId val="3637921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363792736"/>
        <c:crosses val="autoZero"/>
        <c:auto val="1"/>
        <c:lblAlgn val="ctr"/>
        <c:lblOffset val="100"/>
        <c:noMultiLvlLbl val="0"/>
      </c:catAx>
      <c:valAx>
        <c:axId val="363792736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id-ID"/>
                  <a:t>Proporsi kasus Influenza</a:t>
                </a:r>
              </a:p>
            </c:rich>
          </c:tx>
          <c:layout>
            <c:manualLayout>
              <c:xMode val="edge"/>
              <c:yMode val="edge"/>
              <c:x val="0"/>
              <c:y val="0.39791563167795602"/>
            </c:manualLayout>
          </c:layout>
          <c:overlay val="0"/>
        </c:title>
        <c:numFmt formatCode="0%" sourceLinked="0"/>
        <c:majorTickMark val="none"/>
        <c:minorTickMark val="none"/>
        <c:tickLblPos val="nextTo"/>
        <c:crossAx val="363792176"/>
        <c:crosses val="autoZero"/>
        <c:crossBetween val="between"/>
        <c:majorUnit val="0.1"/>
      </c:valAx>
    </c:plotArea>
    <c:legend>
      <c:legendPos val="r"/>
      <c:layout>
        <c:manualLayout>
          <c:xMode val="edge"/>
          <c:yMode val="edge"/>
          <c:x val="0.19348536411762099"/>
          <c:y val="0.89061731354356999"/>
          <c:w val="0.70649874271435198"/>
          <c:h val="0.1047672994924670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>
          <a:solidFill>
            <a:schemeClr val="bg1"/>
          </a:solidFill>
        </a:defRPr>
      </a:pPr>
      <a:endParaRPr lang="id-ID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4266275117250095E-2"/>
          <c:y val="0.16349455124923501"/>
          <c:w val="0.84336022546361999"/>
          <c:h val="0.709424811789919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'ILI Cumulative'!$X$2</c:f>
              <c:strCache>
                <c:ptCount val="1"/>
                <c:pt idx="0">
                  <c:v>TOTAL KUNJUNGAN PUSKESMAS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'ILI Cumulative'!$A$4:$B$107</c:f>
              <c:multiLvlStrCache>
                <c:ptCount val="104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  <c:pt idx="95">
                    <c:v>44</c:v>
                  </c:pt>
                  <c:pt idx="96">
                    <c:v>45</c:v>
                  </c:pt>
                  <c:pt idx="97">
                    <c:v>46</c:v>
                  </c:pt>
                  <c:pt idx="98">
                    <c:v>47</c:v>
                  </c:pt>
                  <c:pt idx="99">
                    <c:v>48</c:v>
                  </c:pt>
                  <c:pt idx="100">
                    <c:v>49</c:v>
                  </c:pt>
                  <c:pt idx="101">
                    <c:v>50</c:v>
                  </c:pt>
                  <c:pt idx="102">
                    <c:v>51</c:v>
                  </c:pt>
                  <c:pt idx="103">
                    <c:v>52</c:v>
                  </c:pt>
                </c:lvl>
                <c:lvl>
                  <c:pt idx="0">
                    <c:v>2016</c:v>
                  </c:pt>
                  <c:pt idx="52">
                    <c:v>2017</c:v>
                  </c:pt>
                </c:lvl>
              </c:multiLvlStrCache>
            </c:multiLvlStrRef>
          </c:cat>
          <c:val>
            <c:numRef>
              <c:f>'ILI Cumulative'!$X$4:$X$98</c:f>
              <c:numCache>
                <c:formatCode>General</c:formatCode>
                <c:ptCount val="95"/>
                <c:pt idx="0">
                  <c:v>12365</c:v>
                </c:pt>
                <c:pt idx="1">
                  <c:v>12519</c:v>
                </c:pt>
                <c:pt idx="2">
                  <c:v>10627</c:v>
                </c:pt>
                <c:pt idx="3">
                  <c:v>11533</c:v>
                </c:pt>
                <c:pt idx="4">
                  <c:v>11025</c:v>
                </c:pt>
                <c:pt idx="5">
                  <c:v>10902</c:v>
                </c:pt>
                <c:pt idx="6">
                  <c:v>12612</c:v>
                </c:pt>
                <c:pt idx="7">
                  <c:v>14018</c:v>
                </c:pt>
                <c:pt idx="8">
                  <c:v>12291</c:v>
                </c:pt>
                <c:pt idx="9">
                  <c:v>10604</c:v>
                </c:pt>
                <c:pt idx="10">
                  <c:v>11990</c:v>
                </c:pt>
                <c:pt idx="11">
                  <c:v>12251</c:v>
                </c:pt>
                <c:pt idx="12">
                  <c:v>11822</c:v>
                </c:pt>
                <c:pt idx="13">
                  <c:v>12410</c:v>
                </c:pt>
                <c:pt idx="14">
                  <c:v>10705</c:v>
                </c:pt>
                <c:pt idx="15">
                  <c:v>12728</c:v>
                </c:pt>
                <c:pt idx="16">
                  <c:v>12452</c:v>
                </c:pt>
                <c:pt idx="17">
                  <c:v>7512</c:v>
                </c:pt>
                <c:pt idx="18">
                  <c:v>11677</c:v>
                </c:pt>
                <c:pt idx="19">
                  <c:v>11063</c:v>
                </c:pt>
                <c:pt idx="20">
                  <c:v>12860</c:v>
                </c:pt>
                <c:pt idx="21">
                  <c:v>11335</c:v>
                </c:pt>
                <c:pt idx="22">
                  <c:v>10916</c:v>
                </c:pt>
                <c:pt idx="23">
                  <c:v>10769</c:v>
                </c:pt>
                <c:pt idx="24">
                  <c:v>11278</c:v>
                </c:pt>
                <c:pt idx="25">
                  <c:v>9869</c:v>
                </c:pt>
                <c:pt idx="26">
                  <c:v>3490</c:v>
                </c:pt>
                <c:pt idx="27">
                  <c:v>11906</c:v>
                </c:pt>
                <c:pt idx="28">
                  <c:v>10410</c:v>
                </c:pt>
                <c:pt idx="29">
                  <c:v>10870</c:v>
                </c:pt>
                <c:pt idx="30">
                  <c:v>9556</c:v>
                </c:pt>
                <c:pt idx="31">
                  <c:v>10256</c:v>
                </c:pt>
                <c:pt idx="32">
                  <c:v>9736</c:v>
                </c:pt>
                <c:pt idx="33">
                  <c:v>10894</c:v>
                </c:pt>
                <c:pt idx="34">
                  <c:v>10157</c:v>
                </c:pt>
                <c:pt idx="35">
                  <c:v>11933</c:v>
                </c:pt>
                <c:pt idx="36">
                  <c:v>11532</c:v>
                </c:pt>
                <c:pt idx="37">
                  <c:v>10784</c:v>
                </c:pt>
                <c:pt idx="38">
                  <c:v>8814</c:v>
                </c:pt>
                <c:pt idx="39">
                  <c:v>9168</c:v>
                </c:pt>
                <c:pt idx="40">
                  <c:v>8804</c:v>
                </c:pt>
                <c:pt idx="41">
                  <c:v>9679</c:v>
                </c:pt>
                <c:pt idx="42">
                  <c:v>8647</c:v>
                </c:pt>
                <c:pt idx="43">
                  <c:v>8946</c:v>
                </c:pt>
                <c:pt idx="44">
                  <c:v>9348</c:v>
                </c:pt>
                <c:pt idx="45">
                  <c:v>9136</c:v>
                </c:pt>
                <c:pt idx="46">
                  <c:v>9414</c:v>
                </c:pt>
                <c:pt idx="47">
                  <c:v>7927</c:v>
                </c:pt>
                <c:pt idx="48">
                  <c:v>8296</c:v>
                </c:pt>
                <c:pt idx="49">
                  <c:v>8569</c:v>
                </c:pt>
                <c:pt idx="50">
                  <c:v>7996</c:v>
                </c:pt>
                <c:pt idx="51">
                  <c:v>7879</c:v>
                </c:pt>
                <c:pt idx="52">
                  <c:v>6065</c:v>
                </c:pt>
                <c:pt idx="53">
                  <c:v>8060</c:v>
                </c:pt>
                <c:pt idx="54">
                  <c:v>8133</c:v>
                </c:pt>
                <c:pt idx="55">
                  <c:v>6087</c:v>
                </c:pt>
                <c:pt idx="56">
                  <c:v>7590</c:v>
                </c:pt>
                <c:pt idx="57">
                  <c:v>8161</c:v>
                </c:pt>
                <c:pt idx="58">
                  <c:v>7086</c:v>
                </c:pt>
                <c:pt idx="59">
                  <c:v>7434</c:v>
                </c:pt>
                <c:pt idx="60">
                  <c:v>7282</c:v>
                </c:pt>
                <c:pt idx="61">
                  <c:v>7773</c:v>
                </c:pt>
                <c:pt idx="62">
                  <c:v>8418</c:v>
                </c:pt>
                <c:pt idx="63">
                  <c:v>7383</c:v>
                </c:pt>
                <c:pt idx="64">
                  <c:v>6404</c:v>
                </c:pt>
                <c:pt idx="65">
                  <c:v>7305</c:v>
                </c:pt>
                <c:pt idx="66">
                  <c:v>6395</c:v>
                </c:pt>
                <c:pt idx="67">
                  <c:v>7547</c:v>
                </c:pt>
                <c:pt idx="68">
                  <c:v>6166</c:v>
                </c:pt>
                <c:pt idx="69">
                  <c:v>6928</c:v>
                </c:pt>
                <c:pt idx="70">
                  <c:v>6358</c:v>
                </c:pt>
                <c:pt idx="71">
                  <c:v>7212</c:v>
                </c:pt>
                <c:pt idx="72">
                  <c:v>6561</c:v>
                </c:pt>
                <c:pt idx="73">
                  <c:v>5882</c:v>
                </c:pt>
                <c:pt idx="74">
                  <c:v>6932</c:v>
                </c:pt>
                <c:pt idx="75">
                  <c:v>6643</c:v>
                </c:pt>
                <c:pt idx="76">
                  <c:v>5540</c:v>
                </c:pt>
                <c:pt idx="77">
                  <c:v>3189</c:v>
                </c:pt>
                <c:pt idx="78">
                  <c:v>7207</c:v>
                </c:pt>
                <c:pt idx="79">
                  <c:v>6577</c:v>
                </c:pt>
                <c:pt idx="80">
                  <c:v>6619</c:v>
                </c:pt>
                <c:pt idx="81">
                  <c:v>6335</c:v>
                </c:pt>
                <c:pt idx="82">
                  <c:v>7411</c:v>
                </c:pt>
                <c:pt idx="83">
                  <c:v>6734</c:v>
                </c:pt>
                <c:pt idx="84">
                  <c:v>6278</c:v>
                </c:pt>
                <c:pt idx="85">
                  <c:v>7089</c:v>
                </c:pt>
                <c:pt idx="86">
                  <c:v>6021</c:v>
                </c:pt>
                <c:pt idx="87">
                  <c:v>6865</c:v>
                </c:pt>
                <c:pt idx="88">
                  <c:v>6473</c:v>
                </c:pt>
                <c:pt idx="89">
                  <c:v>5963</c:v>
                </c:pt>
                <c:pt idx="90">
                  <c:v>6606</c:v>
                </c:pt>
                <c:pt idx="91">
                  <c:v>6387</c:v>
                </c:pt>
                <c:pt idx="92">
                  <c:v>6180</c:v>
                </c:pt>
                <c:pt idx="93">
                  <c:v>5214</c:v>
                </c:pt>
                <c:pt idx="94">
                  <c:v>2714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67-4C19-9B0C-D630FB7859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2183856"/>
        <c:axId val="272184416"/>
      </c:barChart>
      <c:lineChart>
        <c:grouping val="standard"/>
        <c:varyColors val="0"/>
        <c:ser>
          <c:idx val="1"/>
          <c:order val="1"/>
          <c:tx>
            <c:strRef>
              <c:f>'ILI Cumulative'!$Y$2</c:f>
              <c:strCache>
                <c:ptCount val="1"/>
                <c:pt idx="0">
                  <c:v>% Kasus ILI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'ILI Cumulative'!$B$4:$B$92</c:f>
              <c:numCache>
                <c:formatCode>General</c:formatCode>
                <c:ptCount val="8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1</c:v>
                </c:pt>
                <c:pt idx="53">
                  <c:v>2</c:v>
                </c:pt>
                <c:pt idx="54">
                  <c:v>3</c:v>
                </c:pt>
                <c:pt idx="55">
                  <c:v>4</c:v>
                </c:pt>
                <c:pt idx="56">
                  <c:v>5</c:v>
                </c:pt>
                <c:pt idx="57">
                  <c:v>6</c:v>
                </c:pt>
                <c:pt idx="58">
                  <c:v>7</c:v>
                </c:pt>
                <c:pt idx="59">
                  <c:v>8</c:v>
                </c:pt>
                <c:pt idx="60">
                  <c:v>9</c:v>
                </c:pt>
                <c:pt idx="61">
                  <c:v>10</c:v>
                </c:pt>
                <c:pt idx="62">
                  <c:v>11</c:v>
                </c:pt>
                <c:pt idx="63">
                  <c:v>12</c:v>
                </c:pt>
                <c:pt idx="64">
                  <c:v>13</c:v>
                </c:pt>
                <c:pt idx="65">
                  <c:v>14</c:v>
                </c:pt>
                <c:pt idx="66">
                  <c:v>15</c:v>
                </c:pt>
                <c:pt idx="67">
                  <c:v>16</c:v>
                </c:pt>
                <c:pt idx="68">
                  <c:v>17</c:v>
                </c:pt>
                <c:pt idx="69">
                  <c:v>18</c:v>
                </c:pt>
                <c:pt idx="70">
                  <c:v>19</c:v>
                </c:pt>
                <c:pt idx="71">
                  <c:v>20</c:v>
                </c:pt>
                <c:pt idx="72">
                  <c:v>21</c:v>
                </c:pt>
                <c:pt idx="73">
                  <c:v>22</c:v>
                </c:pt>
                <c:pt idx="74">
                  <c:v>23</c:v>
                </c:pt>
                <c:pt idx="75">
                  <c:v>24</c:v>
                </c:pt>
                <c:pt idx="76">
                  <c:v>25</c:v>
                </c:pt>
                <c:pt idx="77">
                  <c:v>26</c:v>
                </c:pt>
                <c:pt idx="78">
                  <c:v>27</c:v>
                </c:pt>
                <c:pt idx="79">
                  <c:v>28</c:v>
                </c:pt>
                <c:pt idx="80">
                  <c:v>29</c:v>
                </c:pt>
                <c:pt idx="81">
                  <c:v>30</c:v>
                </c:pt>
                <c:pt idx="82">
                  <c:v>31</c:v>
                </c:pt>
                <c:pt idx="83">
                  <c:v>32</c:v>
                </c:pt>
                <c:pt idx="84">
                  <c:v>33</c:v>
                </c:pt>
                <c:pt idx="85">
                  <c:v>34</c:v>
                </c:pt>
                <c:pt idx="86">
                  <c:v>35</c:v>
                </c:pt>
                <c:pt idx="87">
                  <c:v>36</c:v>
                </c:pt>
                <c:pt idx="88">
                  <c:v>37</c:v>
                </c:pt>
              </c:numCache>
            </c:numRef>
          </c:cat>
          <c:val>
            <c:numRef>
              <c:f>'ILI Cumulative'!$Y$4:$Y$98</c:f>
              <c:numCache>
                <c:formatCode>0.00</c:formatCode>
                <c:ptCount val="95"/>
                <c:pt idx="0">
                  <c:v>0.768297614233725</c:v>
                </c:pt>
                <c:pt idx="1">
                  <c:v>1.0144580238038201</c:v>
                </c:pt>
                <c:pt idx="2">
                  <c:v>1.317399077820645</c:v>
                </c:pt>
                <c:pt idx="3">
                  <c:v>1.0751755831093379</c:v>
                </c:pt>
                <c:pt idx="4">
                  <c:v>0.77097505668934296</c:v>
                </c:pt>
                <c:pt idx="5">
                  <c:v>1.0456796917996689</c:v>
                </c:pt>
                <c:pt idx="6">
                  <c:v>0.91183000317158303</c:v>
                </c:pt>
                <c:pt idx="7">
                  <c:v>1.9974318733057499</c:v>
                </c:pt>
                <c:pt idx="8">
                  <c:v>1.1959970710275809</c:v>
                </c:pt>
                <c:pt idx="9">
                  <c:v>1.216522067144473</c:v>
                </c:pt>
                <c:pt idx="10">
                  <c:v>1.5095913261050871</c:v>
                </c:pt>
                <c:pt idx="11">
                  <c:v>1.085625663211166</c:v>
                </c:pt>
                <c:pt idx="12">
                  <c:v>0.84588056166469305</c:v>
                </c:pt>
                <c:pt idx="13">
                  <c:v>1.4423851732473809</c:v>
                </c:pt>
                <c:pt idx="14">
                  <c:v>1.690798692199905</c:v>
                </c:pt>
                <c:pt idx="15">
                  <c:v>0.93494657448145801</c:v>
                </c:pt>
                <c:pt idx="16">
                  <c:v>1.19659492451012</c:v>
                </c:pt>
                <c:pt idx="17">
                  <c:v>1.091586794462194</c:v>
                </c:pt>
                <c:pt idx="18">
                  <c:v>1.0876081185235931</c:v>
                </c:pt>
                <c:pt idx="19">
                  <c:v>1.012383621079274</c:v>
                </c:pt>
                <c:pt idx="20">
                  <c:v>0.60653188180404305</c:v>
                </c:pt>
                <c:pt idx="21">
                  <c:v>0.53815615350683699</c:v>
                </c:pt>
                <c:pt idx="22">
                  <c:v>0.94356907292048398</c:v>
                </c:pt>
                <c:pt idx="23">
                  <c:v>0.780016714643886</c:v>
                </c:pt>
                <c:pt idx="24">
                  <c:v>0.66501152686646603</c:v>
                </c:pt>
                <c:pt idx="25">
                  <c:v>0.50663694396595305</c:v>
                </c:pt>
                <c:pt idx="26">
                  <c:v>0.14326647564469899</c:v>
                </c:pt>
                <c:pt idx="27">
                  <c:v>0.361162439106333</c:v>
                </c:pt>
                <c:pt idx="28">
                  <c:v>0.46109510086455302</c:v>
                </c:pt>
                <c:pt idx="29">
                  <c:v>0.45078196872125098</c:v>
                </c:pt>
                <c:pt idx="30">
                  <c:v>0.41858518208455398</c:v>
                </c:pt>
                <c:pt idx="31">
                  <c:v>0.731279251170047</c:v>
                </c:pt>
                <c:pt idx="32">
                  <c:v>0.56491372226787195</c:v>
                </c:pt>
                <c:pt idx="33">
                  <c:v>0.53240315770148705</c:v>
                </c:pt>
                <c:pt idx="34">
                  <c:v>0.55134390075809803</c:v>
                </c:pt>
                <c:pt idx="35">
                  <c:v>0.343585016341239</c:v>
                </c:pt>
                <c:pt idx="36">
                  <c:v>0.33818938605619098</c:v>
                </c:pt>
                <c:pt idx="37">
                  <c:v>0.32455489614243399</c:v>
                </c:pt>
                <c:pt idx="38">
                  <c:v>0.62400726117540295</c:v>
                </c:pt>
                <c:pt idx="39">
                  <c:v>0.34904013961605601</c:v>
                </c:pt>
                <c:pt idx="40">
                  <c:v>1.067696501590186</c:v>
                </c:pt>
                <c:pt idx="41">
                  <c:v>0.65089368736439801</c:v>
                </c:pt>
                <c:pt idx="42">
                  <c:v>0.64762345322077097</c:v>
                </c:pt>
                <c:pt idx="43">
                  <c:v>0.46948356807511699</c:v>
                </c:pt>
                <c:pt idx="44">
                  <c:v>0.24604193410355199</c:v>
                </c:pt>
                <c:pt idx="45">
                  <c:v>0.26269702276707502</c:v>
                </c:pt>
                <c:pt idx="46">
                  <c:v>0.43552156362863798</c:v>
                </c:pt>
                <c:pt idx="47">
                  <c:v>0.54244985492620201</c:v>
                </c:pt>
                <c:pt idx="48">
                  <c:v>0.51832208293153303</c:v>
                </c:pt>
                <c:pt idx="49">
                  <c:v>0.35009919477185197</c:v>
                </c:pt>
                <c:pt idx="50">
                  <c:v>0.300150075037519</c:v>
                </c:pt>
                <c:pt idx="51">
                  <c:v>0.241147353725092</c:v>
                </c:pt>
                <c:pt idx="52">
                  <c:v>0.42868920032976099</c:v>
                </c:pt>
                <c:pt idx="53">
                  <c:v>0.508684863523574</c:v>
                </c:pt>
                <c:pt idx="54">
                  <c:v>0.75003073896471195</c:v>
                </c:pt>
                <c:pt idx="55">
                  <c:v>0.82142270412354201</c:v>
                </c:pt>
                <c:pt idx="56">
                  <c:v>0.63241106719367601</c:v>
                </c:pt>
                <c:pt idx="57">
                  <c:v>0.57590981497365601</c:v>
                </c:pt>
                <c:pt idx="58">
                  <c:v>0.40925769122212802</c:v>
                </c:pt>
                <c:pt idx="59">
                  <c:v>0.82055421038471898</c:v>
                </c:pt>
                <c:pt idx="60">
                  <c:v>0.72782202691568298</c:v>
                </c:pt>
                <c:pt idx="61">
                  <c:v>0.69471246622925498</c:v>
                </c:pt>
                <c:pt idx="62">
                  <c:v>0.38013779995248298</c:v>
                </c:pt>
                <c:pt idx="63">
                  <c:v>0.47406203440335898</c:v>
                </c:pt>
                <c:pt idx="64">
                  <c:v>0.359150530918176</c:v>
                </c:pt>
                <c:pt idx="65">
                  <c:v>0.61601642710472304</c:v>
                </c:pt>
                <c:pt idx="66">
                  <c:v>0.26583268178264302</c:v>
                </c:pt>
                <c:pt idx="67">
                  <c:v>0.63601431032198297</c:v>
                </c:pt>
                <c:pt idx="68">
                  <c:v>0.71359065844956304</c:v>
                </c:pt>
                <c:pt idx="69">
                  <c:v>0.46189376443418001</c:v>
                </c:pt>
                <c:pt idx="70">
                  <c:v>0.75495438817238103</c:v>
                </c:pt>
                <c:pt idx="71">
                  <c:v>0.47143649473100402</c:v>
                </c:pt>
                <c:pt idx="72">
                  <c:v>0.56393842402072902</c:v>
                </c:pt>
                <c:pt idx="73">
                  <c:v>0.37402244134648099</c:v>
                </c:pt>
                <c:pt idx="74">
                  <c:v>0.490478938257358</c:v>
                </c:pt>
                <c:pt idx="75">
                  <c:v>0.451603191329219</c:v>
                </c:pt>
                <c:pt idx="76">
                  <c:v>0.50541516245487395</c:v>
                </c:pt>
                <c:pt idx="77">
                  <c:v>0.376293508936971</c:v>
                </c:pt>
                <c:pt idx="78">
                  <c:v>0.49951436103787999</c:v>
                </c:pt>
                <c:pt idx="79">
                  <c:v>0.21286300745020501</c:v>
                </c:pt>
                <c:pt idx="80">
                  <c:v>0.30216044719746199</c:v>
                </c:pt>
                <c:pt idx="81">
                  <c:v>0.37884767166535199</c:v>
                </c:pt>
                <c:pt idx="82">
                  <c:v>0.323842936175955</c:v>
                </c:pt>
                <c:pt idx="83">
                  <c:v>0.77220077220077299</c:v>
                </c:pt>
                <c:pt idx="84">
                  <c:v>0.25485823510672201</c:v>
                </c:pt>
                <c:pt idx="85">
                  <c:v>0.437297221046692</c:v>
                </c:pt>
                <c:pt idx="86">
                  <c:v>0.29895366218236202</c:v>
                </c:pt>
                <c:pt idx="87">
                  <c:v>0.45156591405681001</c:v>
                </c:pt>
                <c:pt idx="88">
                  <c:v>0.33987331994438502</c:v>
                </c:pt>
                <c:pt idx="89">
                  <c:v>0.43602213650846899</c:v>
                </c:pt>
                <c:pt idx="90">
                  <c:v>0.60551014229488398</c:v>
                </c:pt>
                <c:pt idx="91">
                  <c:v>0.67324252387662398</c:v>
                </c:pt>
                <c:pt idx="92">
                  <c:v>0.85760517799352798</c:v>
                </c:pt>
                <c:pt idx="93">
                  <c:v>0.82470272343690099</c:v>
                </c:pt>
                <c:pt idx="94">
                  <c:v>1.1422254974207811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67-4C19-9B0C-D630FB7859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2185536"/>
        <c:axId val="272184976"/>
      </c:lineChart>
      <c:catAx>
        <c:axId val="272183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 sz="1600" b="1" i="0" baseline="0" dirty="0">
                    <a:solidFill>
                      <a:schemeClr val="bg1"/>
                    </a:solidFill>
                    <a:effectLst/>
                  </a:rPr>
                  <a:t>Total Kunjungan Puskesmas dan Proporsi Kasus ILI Berdasarkan Minggu Epidemiologi, </a:t>
                </a:r>
                <a:endParaRPr lang="id-ID" sz="1600" dirty="0">
                  <a:solidFill>
                    <a:schemeClr val="bg1"/>
                  </a:solidFill>
                  <a:effectLst/>
                </a:endParaRPr>
              </a:p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 sz="1600" b="1" i="0" baseline="0" dirty="0" err="1">
                    <a:solidFill>
                      <a:schemeClr val="bg1"/>
                    </a:solidFill>
                    <a:effectLst/>
                  </a:rPr>
                  <a:t>Surveilans</a:t>
                </a:r>
                <a:r>
                  <a:rPr lang="id-ID" sz="1600" b="1" i="0" baseline="0" dirty="0">
                    <a:solidFill>
                      <a:schemeClr val="bg1"/>
                    </a:solidFill>
                    <a:effectLst/>
                  </a:rPr>
                  <a:t> Influenza Like </a:t>
                </a:r>
                <a:r>
                  <a:rPr lang="id-ID" sz="1600" b="1" i="0" baseline="0" dirty="0" err="1">
                    <a:solidFill>
                      <a:schemeClr val="bg1"/>
                    </a:solidFill>
                    <a:effectLst/>
                  </a:rPr>
                  <a:t>Illness</a:t>
                </a:r>
                <a:r>
                  <a:rPr lang="id-ID" sz="1600" b="1" i="0" baseline="0" dirty="0">
                    <a:solidFill>
                      <a:schemeClr val="bg1"/>
                    </a:solidFill>
                    <a:effectLst/>
                  </a:rPr>
                  <a:t> (ILI):  Januari 2016  - </a:t>
                </a:r>
                <a:r>
                  <a:rPr lang="en-US" sz="1600" b="1" i="0" baseline="0" dirty="0">
                    <a:solidFill>
                      <a:schemeClr val="bg1"/>
                    </a:solidFill>
                    <a:effectLst/>
                  </a:rPr>
                  <a:t> </a:t>
                </a:r>
                <a:r>
                  <a:rPr lang="en-US" sz="1600" b="1" i="0" baseline="0" dirty="0" err="1">
                    <a:solidFill>
                      <a:schemeClr val="bg1"/>
                    </a:solidFill>
                    <a:effectLst/>
                  </a:rPr>
                  <a:t>Okto</a:t>
                </a:r>
                <a:r>
                  <a:rPr lang="id-ID" sz="1600" b="1" i="0" baseline="0" dirty="0" err="1">
                    <a:solidFill>
                      <a:schemeClr val="bg1"/>
                    </a:solidFill>
                    <a:effectLst/>
                  </a:rPr>
                  <a:t>ber</a:t>
                </a:r>
                <a:r>
                  <a:rPr lang="id-ID" sz="1600" b="1" i="0" baseline="0" dirty="0">
                    <a:solidFill>
                      <a:schemeClr val="bg1"/>
                    </a:solidFill>
                    <a:effectLst/>
                  </a:rPr>
                  <a:t> 2017</a:t>
                </a:r>
                <a:endParaRPr lang="id-ID" sz="1600" dirty="0">
                  <a:solidFill>
                    <a:schemeClr val="bg1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13405716760522801"/>
              <c:y val="1.3937507784933099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72184416"/>
        <c:crosses val="autoZero"/>
        <c:auto val="1"/>
        <c:lblAlgn val="ctr"/>
        <c:lblOffset val="100"/>
        <c:noMultiLvlLbl val="0"/>
      </c:catAx>
      <c:valAx>
        <c:axId val="27218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 sz="1200" b="0">
                    <a:solidFill>
                      <a:sysClr val="windowText" lastClr="000000"/>
                    </a:solidFill>
                  </a:rPr>
                  <a:t>Total</a:t>
                </a:r>
                <a:r>
                  <a:rPr lang="id-ID" sz="1200" b="0" baseline="0">
                    <a:solidFill>
                      <a:sysClr val="windowText" lastClr="000000"/>
                    </a:solidFill>
                  </a:rPr>
                  <a:t> Kunjungan Puskesmas</a:t>
                </a:r>
                <a:endParaRPr lang="id-ID" sz="1200" b="0">
                  <a:solidFill>
                    <a:sysClr val="windowText" lastClr="000000"/>
                  </a:solidFill>
                </a:endParaRPr>
              </a:p>
            </c:rich>
          </c:tx>
          <c:layout>
            <c:manualLayout>
              <c:xMode val="edge"/>
              <c:yMode val="edge"/>
              <c:x val="1.1132158685082501E-2"/>
              <c:y val="0.34999901162982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72183856"/>
        <c:crosses val="autoZero"/>
        <c:crossBetween val="between"/>
      </c:valAx>
      <c:valAx>
        <c:axId val="272184976"/>
        <c:scaling>
          <c:orientation val="minMax"/>
          <c:max val="1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 sz="1200">
                    <a:solidFill>
                      <a:sysClr val="windowText" lastClr="000000"/>
                    </a:solidFill>
                  </a:rPr>
                  <a:t>%</a:t>
                </a:r>
                <a:r>
                  <a:rPr lang="id-ID" sz="1200" baseline="0">
                    <a:solidFill>
                      <a:sysClr val="windowText" lastClr="000000"/>
                    </a:solidFill>
                  </a:rPr>
                  <a:t> Kasus ILI </a:t>
                </a:r>
                <a:endParaRPr lang="id-ID" sz="1200">
                  <a:solidFill>
                    <a:sysClr val="windowText" lastClr="000000"/>
                  </a:solidFill>
                </a:endParaRPr>
              </a:p>
            </c:rich>
          </c:tx>
          <c:layout>
            <c:manualLayout>
              <c:xMode val="edge"/>
              <c:yMode val="edge"/>
              <c:x val="0.97037121896648304"/>
              <c:y val="0.4064843672783600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72185536"/>
        <c:crosses val="max"/>
        <c:crossBetween val="between"/>
      </c:valAx>
      <c:catAx>
        <c:axId val="27218553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 sz="1400" b="1"/>
                  <a:t>Minggu</a:t>
                </a:r>
                <a:r>
                  <a:rPr lang="id-ID" sz="1400" b="1" baseline="0"/>
                  <a:t> Epidemiologi</a:t>
                </a:r>
                <a:endParaRPr lang="id-ID" sz="1400" b="1"/>
              </a:p>
            </c:rich>
          </c:tx>
          <c:layout>
            <c:manualLayout>
              <c:xMode val="edge"/>
              <c:yMode val="edge"/>
              <c:x val="0.43136988511682101"/>
              <c:y val="0.9256353572958210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crossAx val="2721849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387710639150097"/>
          <c:y val="0.25959717460343401"/>
          <c:w val="0.30190716114663901"/>
          <c:h val="8.3519217078938501E-2"/>
        </c:manualLayout>
      </c:layout>
      <c:overlay val="0"/>
      <c:txPr>
        <a:bodyPr/>
        <a:lstStyle/>
        <a:p>
          <a:pPr>
            <a:defRPr sz="1200">
              <a:solidFill>
                <a:schemeClr val="bg1"/>
              </a:solidFill>
            </a:defRPr>
          </a:pPr>
          <a:endParaRPr lang="id-ID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d-ID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d-ID" sz="1600" b="1" i="0" baseline="0">
                <a:solidFill>
                  <a:schemeClr val="bg1"/>
                </a:solidFill>
                <a:effectLst/>
              </a:rPr>
              <a:t>Kasus ILI per Golongan Umur Berdasarkan Minggu Epidemiologi, </a:t>
            </a:r>
            <a:endParaRPr lang="id-ID" sz="1600">
              <a:solidFill>
                <a:schemeClr val="bg1"/>
              </a:solidFill>
              <a:effectLst/>
            </a:endParaRPr>
          </a:p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d-ID" sz="1600" b="1" i="0" baseline="0">
                <a:solidFill>
                  <a:schemeClr val="bg1"/>
                </a:solidFill>
                <a:effectLst/>
              </a:rPr>
              <a:t>Surveilans Influenza Like Illness (ILI):  Januari 2016 -  </a:t>
            </a:r>
            <a:r>
              <a:rPr lang="en-US" sz="1600" b="1" i="0" baseline="0">
                <a:solidFill>
                  <a:schemeClr val="bg1"/>
                </a:solidFill>
                <a:effectLst/>
              </a:rPr>
              <a:t>Oktober </a:t>
            </a:r>
            <a:r>
              <a:rPr lang="id-ID" sz="1600" b="1" i="0" baseline="0">
                <a:solidFill>
                  <a:schemeClr val="bg1"/>
                </a:solidFill>
                <a:effectLst/>
              </a:rPr>
              <a:t>2017</a:t>
            </a:r>
            <a:endParaRPr lang="id-ID" sz="1600">
              <a:solidFill>
                <a:schemeClr val="bg1"/>
              </a:solidFill>
              <a:effectLst/>
            </a:endParaRPr>
          </a:p>
        </c:rich>
      </c:tx>
      <c:layout>
        <c:manualLayout>
          <c:xMode val="edge"/>
          <c:yMode val="edge"/>
          <c:x val="0.140945576379606"/>
          <c:y val="1.5462049722969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5.4139846782479198E-2"/>
          <c:y val="0.14088818822671401"/>
          <c:w val="0.930159886481565"/>
          <c:h val="0.6743359042034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'ILI Cumulative'!$J$3</c:f>
              <c:strCache>
                <c:ptCount val="1"/>
                <c:pt idx="0">
                  <c:v>&lt; 1 THN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'ILI Cumulative'!$A$4:$B$98</c:f>
              <c:multiLvlStrCache>
                <c:ptCount val="95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</c:lvl>
                <c:lvl>
                  <c:pt idx="0">
                    <c:v>2016</c:v>
                  </c:pt>
                  <c:pt idx="52">
                    <c:v>2017</c:v>
                  </c:pt>
                </c:lvl>
              </c:multiLvlStrCache>
            </c:multiLvlStrRef>
          </c:cat>
          <c:val>
            <c:numRef>
              <c:f>'ILI Cumulative'!$J$4:$J$98</c:f>
              <c:numCache>
                <c:formatCode>General</c:formatCode>
                <c:ptCount val="95"/>
                <c:pt idx="0">
                  <c:v>16</c:v>
                </c:pt>
                <c:pt idx="1">
                  <c:v>10</c:v>
                </c:pt>
                <c:pt idx="2">
                  <c:v>13</c:v>
                </c:pt>
                <c:pt idx="3">
                  <c:v>7</c:v>
                </c:pt>
                <c:pt idx="4">
                  <c:v>12</c:v>
                </c:pt>
                <c:pt idx="5">
                  <c:v>9</c:v>
                </c:pt>
                <c:pt idx="6">
                  <c:v>3</c:v>
                </c:pt>
                <c:pt idx="7">
                  <c:v>15</c:v>
                </c:pt>
                <c:pt idx="8">
                  <c:v>13</c:v>
                </c:pt>
                <c:pt idx="9">
                  <c:v>10</c:v>
                </c:pt>
                <c:pt idx="10">
                  <c:v>10</c:v>
                </c:pt>
                <c:pt idx="11">
                  <c:v>4</c:v>
                </c:pt>
                <c:pt idx="12">
                  <c:v>9</c:v>
                </c:pt>
                <c:pt idx="13">
                  <c:v>14</c:v>
                </c:pt>
                <c:pt idx="14">
                  <c:v>8</c:v>
                </c:pt>
                <c:pt idx="15">
                  <c:v>11</c:v>
                </c:pt>
                <c:pt idx="16">
                  <c:v>13</c:v>
                </c:pt>
                <c:pt idx="17">
                  <c:v>4</c:v>
                </c:pt>
                <c:pt idx="18">
                  <c:v>5</c:v>
                </c:pt>
                <c:pt idx="19">
                  <c:v>10</c:v>
                </c:pt>
                <c:pt idx="20">
                  <c:v>3</c:v>
                </c:pt>
                <c:pt idx="21">
                  <c:v>4</c:v>
                </c:pt>
                <c:pt idx="22">
                  <c:v>5</c:v>
                </c:pt>
                <c:pt idx="23">
                  <c:v>8</c:v>
                </c:pt>
                <c:pt idx="24">
                  <c:v>4</c:v>
                </c:pt>
                <c:pt idx="25">
                  <c:v>7</c:v>
                </c:pt>
                <c:pt idx="26">
                  <c:v>1</c:v>
                </c:pt>
                <c:pt idx="27">
                  <c:v>3</c:v>
                </c:pt>
                <c:pt idx="28">
                  <c:v>4</c:v>
                </c:pt>
                <c:pt idx="29">
                  <c:v>4</c:v>
                </c:pt>
                <c:pt idx="30">
                  <c:v>2</c:v>
                </c:pt>
                <c:pt idx="31">
                  <c:v>6</c:v>
                </c:pt>
                <c:pt idx="32">
                  <c:v>2</c:v>
                </c:pt>
                <c:pt idx="33">
                  <c:v>5</c:v>
                </c:pt>
                <c:pt idx="34">
                  <c:v>3</c:v>
                </c:pt>
                <c:pt idx="35">
                  <c:v>2</c:v>
                </c:pt>
                <c:pt idx="36">
                  <c:v>8</c:v>
                </c:pt>
                <c:pt idx="37">
                  <c:v>2</c:v>
                </c:pt>
                <c:pt idx="38">
                  <c:v>7</c:v>
                </c:pt>
                <c:pt idx="39">
                  <c:v>3</c:v>
                </c:pt>
                <c:pt idx="40">
                  <c:v>10</c:v>
                </c:pt>
                <c:pt idx="41">
                  <c:v>4</c:v>
                </c:pt>
                <c:pt idx="42">
                  <c:v>2</c:v>
                </c:pt>
                <c:pt idx="43">
                  <c:v>2</c:v>
                </c:pt>
                <c:pt idx="44">
                  <c:v>0</c:v>
                </c:pt>
                <c:pt idx="45">
                  <c:v>2</c:v>
                </c:pt>
                <c:pt idx="46">
                  <c:v>6</c:v>
                </c:pt>
                <c:pt idx="47">
                  <c:v>6</c:v>
                </c:pt>
                <c:pt idx="48">
                  <c:v>2</c:v>
                </c:pt>
                <c:pt idx="49">
                  <c:v>3</c:v>
                </c:pt>
                <c:pt idx="50">
                  <c:v>1</c:v>
                </c:pt>
                <c:pt idx="51">
                  <c:v>2</c:v>
                </c:pt>
                <c:pt idx="52">
                  <c:v>2</c:v>
                </c:pt>
                <c:pt idx="53">
                  <c:v>4</c:v>
                </c:pt>
                <c:pt idx="54">
                  <c:v>1</c:v>
                </c:pt>
                <c:pt idx="55">
                  <c:v>5</c:v>
                </c:pt>
                <c:pt idx="56">
                  <c:v>4</c:v>
                </c:pt>
                <c:pt idx="57">
                  <c:v>5</c:v>
                </c:pt>
                <c:pt idx="58">
                  <c:v>3</c:v>
                </c:pt>
                <c:pt idx="59">
                  <c:v>2</c:v>
                </c:pt>
                <c:pt idx="60">
                  <c:v>2</c:v>
                </c:pt>
                <c:pt idx="61">
                  <c:v>3</c:v>
                </c:pt>
                <c:pt idx="62">
                  <c:v>2</c:v>
                </c:pt>
                <c:pt idx="63">
                  <c:v>3</c:v>
                </c:pt>
                <c:pt idx="64">
                  <c:v>2</c:v>
                </c:pt>
                <c:pt idx="65">
                  <c:v>6</c:v>
                </c:pt>
                <c:pt idx="66">
                  <c:v>1</c:v>
                </c:pt>
                <c:pt idx="67">
                  <c:v>1</c:v>
                </c:pt>
                <c:pt idx="68">
                  <c:v>2</c:v>
                </c:pt>
                <c:pt idx="69">
                  <c:v>1</c:v>
                </c:pt>
                <c:pt idx="70">
                  <c:v>4</c:v>
                </c:pt>
                <c:pt idx="71">
                  <c:v>2</c:v>
                </c:pt>
                <c:pt idx="72">
                  <c:v>0</c:v>
                </c:pt>
                <c:pt idx="73">
                  <c:v>1</c:v>
                </c:pt>
                <c:pt idx="74">
                  <c:v>2</c:v>
                </c:pt>
                <c:pt idx="75">
                  <c:v>1</c:v>
                </c:pt>
                <c:pt idx="76">
                  <c:v>0</c:v>
                </c:pt>
                <c:pt idx="77">
                  <c:v>0</c:v>
                </c:pt>
                <c:pt idx="78">
                  <c:v>2</c:v>
                </c:pt>
                <c:pt idx="79">
                  <c:v>1</c:v>
                </c:pt>
                <c:pt idx="80">
                  <c:v>3</c:v>
                </c:pt>
                <c:pt idx="81">
                  <c:v>1</c:v>
                </c:pt>
                <c:pt idx="82">
                  <c:v>6</c:v>
                </c:pt>
                <c:pt idx="83">
                  <c:v>2</c:v>
                </c:pt>
                <c:pt idx="84">
                  <c:v>3</c:v>
                </c:pt>
                <c:pt idx="85">
                  <c:v>1</c:v>
                </c:pt>
                <c:pt idx="86">
                  <c:v>2</c:v>
                </c:pt>
                <c:pt idx="87">
                  <c:v>2</c:v>
                </c:pt>
                <c:pt idx="88">
                  <c:v>1</c:v>
                </c:pt>
                <c:pt idx="89">
                  <c:v>2</c:v>
                </c:pt>
                <c:pt idx="90">
                  <c:v>1</c:v>
                </c:pt>
                <c:pt idx="91">
                  <c:v>2</c:v>
                </c:pt>
                <c:pt idx="92">
                  <c:v>7</c:v>
                </c:pt>
                <c:pt idx="93">
                  <c:v>5</c:v>
                </c:pt>
                <c:pt idx="9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2D-4FBE-8F39-9570D8B1ADB5}"/>
            </c:ext>
          </c:extLst>
        </c:ser>
        <c:ser>
          <c:idx val="1"/>
          <c:order val="1"/>
          <c:tx>
            <c:strRef>
              <c:f>'ILI Cumulative'!$K$3</c:f>
              <c:strCache>
                <c:ptCount val="1"/>
                <c:pt idx="0">
                  <c:v>1 - 4 THN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'ILI Cumulative'!$A$4:$B$98</c:f>
              <c:multiLvlStrCache>
                <c:ptCount val="95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</c:lvl>
                <c:lvl>
                  <c:pt idx="0">
                    <c:v>2016</c:v>
                  </c:pt>
                  <c:pt idx="52">
                    <c:v>2017</c:v>
                  </c:pt>
                </c:lvl>
              </c:multiLvlStrCache>
            </c:multiLvlStrRef>
          </c:cat>
          <c:val>
            <c:numRef>
              <c:f>'ILI Cumulative'!$K$4:$K$98</c:f>
              <c:numCache>
                <c:formatCode>General</c:formatCode>
                <c:ptCount val="95"/>
                <c:pt idx="0">
                  <c:v>24</c:v>
                </c:pt>
                <c:pt idx="1">
                  <c:v>34</c:v>
                </c:pt>
                <c:pt idx="2">
                  <c:v>43</c:v>
                </c:pt>
                <c:pt idx="3">
                  <c:v>25</c:v>
                </c:pt>
                <c:pt idx="4">
                  <c:v>25</c:v>
                </c:pt>
                <c:pt idx="5">
                  <c:v>34</c:v>
                </c:pt>
                <c:pt idx="6">
                  <c:v>35</c:v>
                </c:pt>
                <c:pt idx="7">
                  <c:v>55</c:v>
                </c:pt>
                <c:pt idx="8">
                  <c:v>43</c:v>
                </c:pt>
                <c:pt idx="9">
                  <c:v>42</c:v>
                </c:pt>
                <c:pt idx="10">
                  <c:v>49</c:v>
                </c:pt>
                <c:pt idx="11">
                  <c:v>42</c:v>
                </c:pt>
                <c:pt idx="12">
                  <c:v>31</c:v>
                </c:pt>
                <c:pt idx="13">
                  <c:v>53</c:v>
                </c:pt>
                <c:pt idx="14">
                  <c:v>47</c:v>
                </c:pt>
                <c:pt idx="15">
                  <c:v>35</c:v>
                </c:pt>
                <c:pt idx="16">
                  <c:v>35</c:v>
                </c:pt>
                <c:pt idx="17">
                  <c:v>24</c:v>
                </c:pt>
                <c:pt idx="18">
                  <c:v>27</c:v>
                </c:pt>
                <c:pt idx="19">
                  <c:v>23</c:v>
                </c:pt>
                <c:pt idx="20">
                  <c:v>32</c:v>
                </c:pt>
                <c:pt idx="21">
                  <c:v>9</c:v>
                </c:pt>
                <c:pt idx="22">
                  <c:v>12</c:v>
                </c:pt>
                <c:pt idx="23">
                  <c:v>14</c:v>
                </c:pt>
                <c:pt idx="24">
                  <c:v>18</c:v>
                </c:pt>
                <c:pt idx="25">
                  <c:v>13</c:v>
                </c:pt>
                <c:pt idx="26">
                  <c:v>2</c:v>
                </c:pt>
                <c:pt idx="27">
                  <c:v>17</c:v>
                </c:pt>
                <c:pt idx="28">
                  <c:v>13</c:v>
                </c:pt>
                <c:pt idx="29">
                  <c:v>13</c:v>
                </c:pt>
                <c:pt idx="30">
                  <c:v>14</c:v>
                </c:pt>
                <c:pt idx="31">
                  <c:v>17</c:v>
                </c:pt>
                <c:pt idx="32">
                  <c:v>15</c:v>
                </c:pt>
                <c:pt idx="33">
                  <c:v>16</c:v>
                </c:pt>
                <c:pt idx="34">
                  <c:v>18</c:v>
                </c:pt>
                <c:pt idx="35">
                  <c:v>11</c:v>
                </c:pt>
                <c:pt idx="36">
                  <c:v>9</c:v>
                </c:pt>
                <c:pt idx="37">
                  <c:v>13</c:v>
                </c:pt>
                <c:pt idx="38">
                  <c:v>14</c:v>
                </c:pt>
                <c:pt idx="39">
                  <c:v>5</c:v>
                </c:pt>
                <c:pt idx="40">
                  <c:v>41</c:v>
                </c:pt>
                <c:pt idx="41">
                  <c:v>22</c:v>
                </c:pt>
                <c:pt idx="42">
                  <c:v>20</c:v>
                </c:pt>
                <c:pt idx="43">
                  <c:v>8</c:v>
                </c:pt>
                <c:pt idx="44">
                  <c:v>6</c:v>
                </c:pt>
                <c:pt idx="45">
                  <c:v>7</c:v>
                </c:pt>
                <c:pt idx="46">
                  <c:v>15</c:v>
                </c:pt>
                <c:pt idx="47">
                  <c:v>15</c:v>
                </c:pt>
                <c:pt idx="48">
                  <c:v>7</c:v>
                </c:pt>
                <c:pt idx="49">
                  <c:v>9</c:v>
                </c:pt>
                <c:pt idx="50">
                  <c:v>11</c:v>
                </c:pt>
                <c:pt idx="51">
                  <c:v>4</c:v>
                </c:pt>
                <c:pt idx="52">
                  <c:v>6</c:v>
                </c:pt>
                <c:pt idx="53">
                  <c:v>10</c:v>
                </c:pt>
                <c:pt idx="54">
                  <c:v>26</c:v>
                </c:pt>
                <c:pt idx="55">
                  <c:v>13</c:v>
                </c:pt>
                <c:pt idx="56">
                  <c:v>12</c:v>
                </c:pt>
                <c:pt idx="57">
                  <c:v>15</c:v>
                </c:pt>
                <c:pt idx="58">
                  <c:v>3</c:v>
                </c:pt>
                <c:pt idx="59">
                  <c:v>11</c:v>
                </c:pt>
                <c:pt idx="60">
                  <c:v>21</c:v>
                </c:pt>
                <c:pt idx="61">
                  <c:v>21</c:v>
                </c:pt>
                <c:pt idx="62">
                  <c:v>5</c:v>
                </c:pt>
                <c:pt idx="63">
                  <c:v>5</c:v>
                </c:pt>
                <c:pt idx="64">
                  <c:v>11</c:v>
                </c:pt>
                <c:pt idx="65">
                  <c:v>12</c:v>
                </c:pt>
                <c:pt idx="66">
                  <c:v>3</c:v>
                </c:pt>
                <c:pt idx="67">
                  <c:v>19</c:v>
                </c:pt>
                <c:pt idx="68">
                  <c:v>16</c:v>
                </c:pt>
                <c:pt idx="69">
                  <c:v>11</c:v>
                </c:pt>
                <c:pt idx="70">
                  <c:v>21</c:v>
                </c:pt>
                <c:pt idx="71">
                  <c:v>10</c:v>
                </c:pt>
                <c:pt idx="72">
                  <c:v>10</c:v>
                </c:pt>
                <c:pt idx="73">
                  <c:v>8</c:v>
                </c:pt>
                <c:pt idx="74">
                  <c:v>5</c:v>
                </c:pt>
                <c:pt idx="75">
                  <c:v>12</c:v>
                </c:pt>
                <c:pt idx="76">
                  <c:v>10</c:v>
                </c:pt>
                <c:pt idx="77">
                  <c:v>0</c:v>
                </c:pt>
                <c:pt idx="78">
                  <c:v>11</c:v>
                </c:pt>
                <c:pt idx="79">
                  <c:v>2</c:v>
                </c:pt>
                <c:pt idx="80">
                  <c:v>4</c:v>
                </c:pt>
                <c:pt idx="81">
                  <c:v>6</c:v>
                </c:pt>
                <c:pt idx="82">
                  <c:v>2</c:v>
                </c:pt>
                <c:pt idx="83">
                  <c:v>4</c:v>
                </c:pt>
                <c:pt idx="84">
                  <c:v>1</c:v>
                </c:pt>
                <c:pt idx="85">
                  <c:v>10</c:v>
                </c:pt>
                <c:pt idx="86">
                  <c:v>3</c:v>
                </c:pt>
                <c:pt idx="87">
                  <c:v>11</c:v>
                </c:pt>
                <c:pt idx="88">
                  <c:v>4</c:v>
                </c:pt>
                <c:pt idx="89">
                  <c:v>9</c:v>
                </c:pt>
                <c:pt idx="90">
                  <c:v>12</c:v>
                </c:pt>
                <c:pt idx="91">
                  <c:v>17</c:v>
                </c:pt>
                <c:pt idx="92">
                  <c:v>10</c:v>
                </c:pt>
                <c:pt idx="93">
                  <c:v>14</c:v>
                </c:pt>
                <c:pt idx="9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2D-4FBE-8F39-9570D8B1ADB5}"/>
            </c:ext>
          </c:extLst>
        </c:ser>
        <c:ser>
          <c:idx val="2"/>
          <c:order val="2"/>
          <c:tx>
            <c:strRef>
              <c:f>'ILI Cumulative'!$L$3</c:f>
              <c:strCache>
                <c:ptCount val="1"/>
                <c:pt idx="0">
                  <c:v>5-14 THN</c:v>
                </c:pt>
              </c:strCache>
            </c:strRef>
          </c:tx>
          <c:spPr>
            <a:solidFill>
              <a:srgbClr val="996633"/>
            </a:solidFill>
            <a:ln>
              <a:noFill/>
            </a:ln>
            <a:effectLst/>
          </c:spPr>
          <c:invertIfNegative val="0"/>
          <c:cat>
            <c:multiLvlStrRef>
              <c:f>'ILI Cumulative'!$A$4:$B$98</c:f>
              <c:multiLvlStrCache>
                <c:ptCount val="95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</c:lvl>
                <c:lvl>
                  <c:pt idx="0">
                    <c:v>2016</c:v>
                  </c:pt>
                  <c:pt idx="52">
                    <c:v>2017</c:v>
                  </c:pt>
                </c:lvl>
              </c:multiLvlStrCache>
            </c:multiLvlStrRef>
          </c:cat>
          <c:val>
            <c:numRef>
              <c:f>'ILI Cumulative'!$L$4:$L$98</c:f>
              <c:numCache>
                <c:formatCode>General</c:formatCode>
                <c:ptCount val="95"/>
                <c:pt idx="0">
                  <c:v>38</c:v>
                </c:pt>
                <c:pt idx="1">
                  <c:v>40</c:v>
                </c:pt>
                <c:pt idx="2">
                  <c:v>37</c:v>
                </c:pt>
                <c:pt idx="3">
                  <c:v>49</c:v>
                </c:pt>
                <c:pt idx="4">
                  <c:v>28</c:v>
                </c:pt>
                <c:pt idx="5">
                  <c:v>43</c:v>
                </c:pt>
                <c:pt idx="6">
                  <c:v>47</c:v>
                </c:pt>
                <c:pt idx="7">
                  <c:v>118</c:v>
                </c:pt>
                <c:pt idx="8">
                  <c:v>54</c:v>
                </c:pt>
                <c:pt idx="9">
                  <c:v>43</c:v>
                </c:pt>
                <c:pt idx="10">
                  <c:v>80</c:v>
                </c:pt>
                <c:pt idx="11">
                  <c:v>64</c:v>
                </c:pt>
                <c:pt idx="12">
                  <c:v>40</c:v>
                </c:pt>
                <c:pt idx="13">
                  <c:v>78</c:v>
                </c:pt>
                <c:pt idx="14">
                  <c:v>79</c:v>
                </c:pt>
                <c:pt idx="15">
                  <c:v>44</c:v>
                </c:pt>
                <c:pt idx="16">
                  <c:v>66</c:v>
                </c:pt>
                <c:pt idx="17">
                  <c:v>34</c:v>
                </c:pt>
                <c:pt idx="18">
                  <c:v>43</c:v>
                </c:pt>
                <c:pt idx="19">
                  <c:v>45</c:v>
                </c:pt>
                <c:pt idx="20">
                  <c:v>25</c:v>
                </c:pt>
                <c:pt idx="21">
                  <c:v>24</c:v>
                </c:pt>
                <c:pt idx="22">
                  <c:v>49</c:v>
                </c:pt>
                <c:pt idx="23">
                  <c:v>36</c:v>
                </c:pt>
                <c:pt idx="24">
                  <c:v>34</c:v>
                </c:pt>
                <c:pt idx="25">
                  <c:v>15</c:v>
                </c:pt>
                <c:pt idx="26">
                  <c:v>0</c:v>
                </c:pt>
                <c:pt idx="27">
                  <c:v>12</c:v>
                </c:pt>
                <c:pt idx="28">
                  <c:v>23</c:v>
                </c:pt>
                <c:pt idx="29">
                  <c:v>22</c:v>
                </c:pt>
                <c:pt idx="30">
                  <c:v>10</c:v>
                </c:pt>
                <c:pt idx="31">
                  <c:v>29</c:v>
                </c:pt>
                <c:pt idx="32">
                  <c:v>23</c:v>
                </c:pt>
                <c:pt idx="33">
                  <c:v>24</c:v>
                </c:pt>
                <c:pt idx="34">
                  <c:v>23</c:v>
                </c:pt>
                <c:pt idx="35">
                  <c:v>13</c:v>
                </c:pt>
                <c:pt idx="36">
                  <c:v>17</c:v>
                </c:pt>
                <c:pt idx="37">
                  <c:v>15</c:v>
                </c:pt>
                <c:pt idx="38">
                  <c:v>23</c:v>
                </c:pt>
                <c:pt idx="39">
                  <c:v>7</c:v>
                </c:pt>
                <c:pt idx="40">
                  <c:v>26</c:v>
                </c:pt>
                <c:pt idx="41">
                  <c:v>17</c:v>
                </c:pt>
                <c:pt idx="42">
                  <c:v>21</c:v>
                </c:pt>
                <c:pt idx="43">
                  <c:v>22</c:v>
                </c:pt>
                <c:pt idx="44">
                  <c:v>11</c:v>
                </c:pt>
                <c:pt idx="45">
                  <c:v>12</c:v>
                </c:pt>
                <c:pt idx="46">
                  <c:v>14</c:v>
                </c:pt>
                <c:pt idx="47">
                  <c:v>11</c:v>
                </c:pt>
                <c:pt idx="48">
                  <c:v>12</c:v>
                </c:pt>
                <c:pt idx="49">
                  <c:v>7</c:v>
                </c:pt>
                <c:pt idx="50">
                  <c:v>4</c:v>
                </c:pt>
                <c:pt idx="51">
                  <c:v>7</c:v>
                </c:pt>
                <c:pt idx="52">
                  <c:v>9</c:v>
                </c:pt>
                <c:pt idx="53">
                  <c:v>17</c:v>
                </c:pt>
                <c:pt idx="54">
                  <c:v>18</c:v>
                </c:pt>
                <c:pt idx="55">
                  <c:v>15</c:v>
                </c:pt>
                <c:pt idx="56">
                  <c:v>26</c:v>
                </c:pt>
                <c:pt idx="57">
                  <c:v>21</c:v>
                </c:pt>
                <c:pt idx="58">
                  <c:v>16</c:v>
                </c:pt>
                <c:pt idx="59">
                  <c:v>33</c:v>
                </c:pt>
                <c:pt idx="60">
                  <c:v>25</c:v>
                </c:pt>
                <c:pt idx="61">
                  <c:v>24</c:v>
                </c:pt>
                <c:pt idx="62">
                  <c:v>20</c:v>
                </c:pt>
                <c:pt idx="63">
                  <c:v>21</c:v>
                </c:pt>
                <c:pt idx="64">
                  <c:v>9</c:v>
                </c:pt>
                <c:pt idx="65">
                  <c:v>14</c:v>
                </c:pt>
                <c:pt idx="66">
                  <c:v>7</c:v>
                </c:pt>
                <c:pt idx="67">
                  <c:v>22</c:v>
                </c:pt>
                <c:pt idx="68">
                  <c:v>21</c:v>
                </c:pt>
                <c:pt idx="69">
                  <c:v>13</c:v>
                </c:pt>
                <c:pt idx="70">
                  <c:v>15</c:v>
                </c:pt>
                <c:pt idx="71">
                  <c:v>17</c:v>
                </c:pt>
                <c:pt idx="72">
                  <c:v>18</c:v>
                </c:pt>
                <c:pt idx="73">
                  <c:v>9</c:v>
                </c:pt>
                <c:pt idx="74">
                  <c:v>17</c:v>
                </c:pt>
                <c:pt idx="75">
                  <c:v>10</c:v>
                </c:pt>
                <c:pt idx="76">
                  <c:v>9</c:v>
                </c:pt>
                <c:pt idx="77">
                  <c:v>2</c:v>
                </c:pt>
                <c:pt idx="78">
                  <c:v>10</c:v>
                </c:pt>
                <c:pt idx="79">
                  <c:v>8</c:v>
                </c:pt>
                <c:pt idx="80">
                  <c:v>10</c:v>
                </c:pt>
                <c:pt idx="81">
                  <c:v>12</c:v>
                </c:pt>
                <c:pt idx="82">
                  <c:v>14</c:v>
                </c:pt>
                <c:pt idx="83">
                  <c:v>10</c:v>
                </c:pt>
                <c:pt idx="84">
                  <c:v>9</c:v>
                </c:pt>
                <c:pt idx="85">
                  <c:v>15</c:v>
                </c:pt>
                <c:pt idx="86">
                  <c:v>7</c:v>
                </c:pt>
                <c:pt idx="87">
                  <c:v>16</c:v>
                </c:pt>
                <c:pt idx="88">
                  <c:v>13</c:v>
                </c:pt>
                <c:pt idx="89">
                  <c:v>14</c:v>
                </c:pt>
                <c:pt idx="90">
                  <c:v>19</c:v>
                </c:pt>
                <c:pt idx="91">
                  <c:v>19</c:v>
                </c:pt>
                <c:pt idx="92">
                  <c:v>19</c:v>
                </c:pt>
                <c:pt idx="93">
                  <c:v>14</c:v>
                </c:pt>
                <c:pt idx="9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2D-4FBE-8F39-9570D8B1ADB5}"/>
            </c:ext>
          </c:extLst>
        </c:ser>
        <c:ser>
          <c:idx val="3"/>
          <c:order val="3"/>
          <c:tx>
            <c:strRef>
              <c:f>'ILI Cumulative'!$M$3</c:f>
              <c:strCache>
                <c:ptCount val="1"/>
                <c:pt idx="0">
                  <c:v>15-59 THN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'ILI Cumulative'!$A$4:$B$98</c:f>
              <c:multiLvlStrCache>
                <c:ptCount val="95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</c:lvl>
                <c:lvl>
                  <c:pt idx="0">
                    <c:v>2016</c:v>
                  </c:pt>
                  <c:pt idx="52">
                    <c:v>2017</c:v>
                  </c:pt>
                </c:lvl>
              </c:multiLvlStrCache>
            </c:multiLvlStrRef>
          </c:cat>
          <c:val>
            <c:numRef>
              <c:f>'ILI Cumulative'!$M$4:$M$98</c:f>
              <c:numCache>
                <c:formatCode>General</c:formatCode>
                <c:ptCount val="95"/>
                <c:pt idx="0">
                  <c:v>16</c:v>
                </c:pt>
                <c:pt idx="1">
                  <c:v>34</c:v>
                </c:pt>
                <c:pt idx="2">
                  <c:v>44</c:v>
                </c:pt>
                <c:pt idx="3">
                  <c:v>41</c:v>
                </c:pt>
                <c:pt idx="4">
                  <c:v>19</c:v>
                </c:pt>
                <c:pt idx="5">
                  <c:v>28</c:v>
                </c:pt>
                <c:pt idx="6">
                  <c:v>30</c:v>
                </c:pt>
                <c:pt idx="7">
                  <c:v>81</c:v>
                </c:pt>
                <c:pt idx="8">
                  <c:v>36</c:v>
                </c:pt>
                <c:pt idx="9">
                  <c:v>32</c:v>
                </c:pt>
                <c:pt idx="10">
                  <c:v>39</c:v>
                </c:pt>
                <c:pt idx="11">
                  <c:v>20</c:v>
                </c:pt>
                <c:pt idx="12">
                  <c:v>19</c:v>
                </c:pt>
                <c:pt idx="13">
                  <c:v>34</c:v>
                </c:pt>
                <c:pt idx="14">
                  <c:v>46</c:v>
                </c:pt>
                <c:pt idx="15">
                  <c:v>24</c:v>
                </c:pt>
                <c:pt idx="16">
                  <c:v>34</c:v>
                </c:pt>
                <c:pt idx="17">
                  <c:v>20</c:v>
                </c:pt>
                <c:pt idx="18">
                  <c:v>47</c:v>
                </c:pt>
                <c:pt idx="19">
                  <c:v>30</c:v>
                </c:pt>
                <c:pt idx="20">
                  <c:v>14</c:v>
                </c:pt>
                <c:pt idx="21">
                  <c:v>19</c:v>
                </c:pt>
                <c:pt idx="22">
                  <c:v>35</c:v>
                </c:pt>
                <c:pt idx="23">
                  <c:v>25</c:v>
                </c:pt>
                <c:pt idx="24">
                  <c:v>16</c:v>
                </c:pt>
                <c:pt idx="25">
                  <c:v>14</c:v>
                </c:pt>
                <c:pt idx="26">
                  <c:v>2</c:v>
                </c:pt>
                <c:pt idx="27">
                  <c:v>11</c:v>
                </c:pt>
                <c:pt idx="28">
                  <c:v>7</c:v>
                </c:pt>
                <c:pt idx="29">
                  <c:v>9</c:v>
                </c:pt>
                <c:pt idx="30">
                  <c:v>13</c:v>
                </c:pt>
                <c:pt idx="31">
                  <c:v>22</c:v>
                </c:pt>
                <c:pt idx="32">
                  <c:v>14</c:v>
                </c:pt>
                <c:pt idx="33">
                  <c:v>11</c:v>
                </c:pt>
                <c:pt idx="34">
                  <c:v>12</c:v>
                </c:pt>
                <c:pt idx="35">
                  <c:v>13</c:v>
                </c:pt>
                <c:pt idx="36">
                  <c:v>4</c:v>
                </c:pt>
                <c:pt idx="37">
                  <c:v>4</c:v>
                </c:pt>
                <c:pt idx="38">
                  <c:v>10</c:v>
                </c:pt>
                <c:pt idx="39">
                  <c:v>16</c:v>
                </c:pt>
                <c:pt idx="40">
                  <c:v>17</c:v>
                </c:pt>
                <c:pt idx="41">
                  <c:v>18</c:v>
                </c:pt>
                <c:pt idx="42">
                  <c:v>12</c:v>
                </c:pt>
                <c:pt idx="43">
                  <c:v>10</c:v>
                </c:pt>
                <c:pt idx="44">
                  <c:v>5</c:v>
                </c:pt>
                <c:pt idx="45">
                  <c:v>3</c:v>
                </c:pt>
                <c:pt idx="46">
                  <c:v>5</c:v>
                </c:pt>
                <c:pt idx="47">
                  <c:v>11</c:v>
                </c:pt>
                <c:pt idx="48">
                  <c:v>21</c:v>
                </c:pt>
                <c:pt idx="49">
                  <c:v>10</c:v>
                </c:pt>
                <c:pt idx="50">
                  <c:v>7</c:v>
                </c:pt>
                <c:pt idx="51">
                  <c:v>5</c:v>
                </c:pt>
                <c:pt idx="52">
                  <c:v>9</c:v>
                </c:pt>
                <c:pt idx="53">
                  <c:v>9</c:v>
                </c:pt>
                <c:pt idx="54">
                  <c:v>15</c:v>
                </c:pt>
                <c:pt idx="55">
                  <c:v>16</c:v>
                </c:pt>
                <c:pt idx="56">
                  <c:v>6</c:v>
                </c:pt>
                <c:pt idx="57">
                  <c:v>5</c:v>
                </c:pt>
                <c:pt idx="58">
                  <c:v>7</c:v>
                </c:pt>
                <c:pt idx="59">
                  <c:v>13</c:v>
                </c:pt>
                <c:pt idx="60">
                  <c:v>5</c:v>
                </c:pt>
                <c:pt idx="61">
                  <c:v>4</c:v>
                </c:pt>
                <c:pt idx="62">
                  <c:v>5</c:v>
                </c:pt>
                <c:pt idx="63">
                  <c:v>6</c:v>
                </c:pt>
                <c:pt idx="64">
                  <c:v>1</c:v>
                </c:pt>
                <c:pt idx="65">
                  <c:v>11</c:v>
                </c:pt>
                <c:pt idx="66">
                  <c:v>4</c:v>
                </c:pt>
                <c:pt idx="67">
                  <c:v>5</c:v>
                </c:pt>
                <c:pt idx="68">
                  <c:v>5</c:v>
                </c:pt>
                <c:pt idx="69">
                  <c:v>7</c:v>
                </c:pt>
                <c:pt idx="70">
                  <c:v>6</c:v>
                </c:pt>
                <c:pt idx="71">
                  <c:v>5</c:v>
                </c:pt>
                <c:pt idx="72">
                  <c:v>8</c:v>
                </c:pt>
                <c:pt idx="73">
                  <c:v>4</c:v>
                </c:pt>
                <c:pt idx="74">
                  <c:v>8</c:v>
                </c:pt>
                <c:pt idx="75">
                  <c:v>6</c:v>
                </c:pt>
                <c:pt idx="76">
                  <c:v>9</c:v>
                </c:pt>
                <c:pt idx="77">
                  <c:v>6</c:v>
                </c:pt>
                <c:pt idx="78">
                  <c:v>13</c:v>
                </c:pt>
                <c:pt idx="79">
                  <c:v>2</c:v>
                </c:pt>
                <c:pt idx="80">
                  <c:v>3</c:v>
                </c:pt>
                <c:pt idx="81">
                  <c:v>5</c:v>
                </c:pt>
                <c:pt idx="82">
                  <c:v>2</c:v>
                </c:pt>
                <c:pt idx="83">
                  <c:v>36</c:v>
                </c:pt>
                <c:pt idx="84">
                  <c:v>2</c:v>
                </c:pt>
                <c:pt idx="85">
                  <c:v>5</c:v>
                </c:pt>
                <c:pt idx="86">
                  <c:v>5</c:v>
                </c:pt>
                <c:pt idx="87">
                  <c:v>1</c:v>
                </c:pt>
                <c:pt idx="88">
                  <c:v>4</c:v>
                </c:pt>
                <c:pt idx="89">
                  <c:v>1</c:v>
                </c:pt>
                <c:pt idx="90">
                  <c:v>8</c:v>
                </c:pt>
                <c:pt idx="91">
                  <c:v>4</c:v>
                </c:pt>
                <c:pt idx="92">
                  <c:v>17</c:v>
                </c:pt>
                <c:pt idx="93">
                  <c:v>5</c:v>
                </c:pt>
                <c:pt idx="9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62D-4FBE-8F39-9570D8B1ADB5}"/>
            </c:ext>
          </c:extLst>
        </c:ser>
        <c:ser>
          <c:idx val="4"/>
          <c:order val="4"/>
          <c:tx>
            <c:strRef>
              <c:f>'ILI Cumulative'!$N$3</c:f>
              <c:strCache>
                <c:ptCount val="1"/>
                <c:pt idx="0">
                  <c:v>≥ 60 THN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'ILI Cumulative'!$A$4:$B$98</c:f>
              <c:multiLvlStrCache>
                <c:ptCount val="95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  <c:pt idx="80">
                    <c:v>29</c:v>
                  </c:pt>
                  <c:pt idx="81">
                    <c:v>30</c:v>
                  </c:pt>
                  <c:pt idx="82">
                    <c:v>31</c:v>
                  </c:pt>
                  <c:pt idx="83">
                    <c:v>32</c:v>
                  </c:pt>
                  <c:pt idx="84">
                    <c:v>33</c:v>
                  </c:pt>
                  <c:pt idx="85">
                    <c:v>34</c:v>
                  </c:pt>
                  <c:pt idx="86">
                    <c:v>35</c:v>
                  </c:pt>
                  <c:pt idx="87">
                    <c:v>36</c:v>
                  </c:pt>
                  <c:pt idx="88">
                    <c:v>37</c:v>
                  </c:pt>
                  <c:pt idx="89">
                    <c:v>38</c:v>
                  </c:pt>
                  <c:pt idx="90">
                    <c:v>39</c:v>
                  </c:pt>
                  <c:pt idx="91">
                    <c:v>40</c:v>
                  </c:pt>
                  <c:pt idx="92">
                    <c:v>41</c:v>
                  </c:pt>
                  <c:pt idx="93">
                    <c:v>42</c:v>
                  </c:pt>
                  <c:pt idx="94">
                    <c:v>43</c:v>
                  </c:pt>
                </c:lvl>
                <c:lvl>
                  <c:pt idx="0">
                    <c:v>2016</c:v>
                  </c:pt>
                  <c:pt idx="52">
                    <c:v>2017</c:v>
                  </c:pt>
                </c:lvl>
              </c:multiLvlStrCache>
            </c:multiLvlStrRef>
          </c:cat>
          <c:val>
            <c:numRef>
              <c:f>'ILI Cumulative'!$N$4:$N$98</c:f>
              <c:numCache>
                <c:formatCode>General</c:formatCode>
                <c:ptCount val="95"/>
                <c:pt idx="0">
                  <c:v>1</c:v>
                </c:pt>
                <c:pt idx="1">
                  <c:v>9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11</c:v>
                </c:pt>
                <c:pt idx="8">
                  <c:v>1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5</c:v>
                </c:pt>
                <c:pt idx="16">
                  <c:v>1</c:v>
                </c:pt>
                <c:pt idx="17">
                  <c:v>0</c:v>
                </c:pt>
                <c:pt idx="18">
                  <c:v>5</c:v>
                </c:pt>
                <c:pt idx="19">
                  <c:v>4</c:v>
                </c:pt>
                <c:pt idx="20">
                  <c:v>4</c:v>
                </c:pt>
                <c:pt idx="21">
                  <c:v>5</c:v>
                </c:pt>
                <c:pt idx="22">
                  <c:v>2</c:v>
                </c:pt>
                <c:pt idx="23">
                  <c:v>1</c:v>
                </c:pt>
                <c:pt idx="24">
                  <c:v>3</c:v>
                </c:pt>
                <c:pt idx="25">
                  <c:v>1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2</c:v>
                </c:pt>
                <c:pt idx="34">
                  <c:v>0</c:v>
                </c:pt>
                <c:pt idx="35">
                  <c:v>2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2</c:v>
                </c:pt>
                <c:pt idx="42">
                  <c:v>1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1</c:v>
                </c:pt>
                <c:pt idx="47">
                  <c:v>0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0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0</c:v>
                </c:pt>
                <c:pt idx="57">
                  <c:v>1</c:v>
                </c:pt>
                <c:pt idx="58">
                  <c:v>0</c:v>
                </c:pt>
                <c:pt idx="59">
                  <c:v>2</c:v>
                </c:pt>
                <c:pt idx="60">
                  <c:v>0</c:v>
                </c:pt>
                <c:pt idx="61">
                  <c:v>2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2</c:v>
                </c:pt>
                <c:pt idx="66">
                  <c:v>2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  <c:pt idx="70">
                  <c:v>2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2</c:v>
                </c:pt>
                <c:pt idx="75">
                  <c:v>1</c:v>
                </c:pt>
                <c:pt idx="76">
                  <c:v>0</c:v>
                </c:pt>
                <c:pt idx="77">
                  <c:v>4</c:v>
                </c:pt>
                <c:pt idx="78">
                  <c:v>0</c:v>
                </c:pt>
                <c:pt idx="79">
                  <c:v>1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1</c:v>
                </c:pt>
                <c:pt idx="85">
                  <c:v>0</c:v>
                </c:pt>
                <c:pt idx="86">
                  <c:v>1</c:v>
                </c:pt>
                <c:pt idx="87">
                  <c:v>1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1</c:v>
                </c:pt>
                <c:pt idx="92">
                  <c:v>0</c:v>
                </c:pt>
                <c:pt idx="93">
                  <c:v>5</c:v>
                </c:pt>
                <c:pt idx="9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2D-4FBE-8F39-9570D8B1A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2190016"/>
        <c:axId val="272190576"/>
      </c:barChart>
      <c:catAx>
        <c:axId val="272190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72190576"/>
        <c:crosses val="autoZero"/>
        <c:auto val="1"/>
        <c:lblAlgn val="ctr"/>
        <c:lblOffset val="100"/>
        <c:noMultiLvlLbl val="0"/>
      </c:catAx>
      <c:valAx>
        <c:axId val="27219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272190016"/>
        <c:crosses val="autoZero"/>
        <c:crossBetween val="between"/>
      </c:valAx>
      <c:spPr>
        <a:solidFill>
          <a:schemeClr val="tx1"/>
        </a:solidFill>
        <a:ln>
          <a:solidFill>
            <a:schemeClr val="bg1"/>
          </a:solidFill>
        </a:ln>
        <a:effectLst/>
      </c:spPr>
    </c:plotArea>
    <c:legend>
      <c:legendPos val="b"/>
      <c:layout>
        <c:manualLayout>
          <c:xMode val="edge"/>
          <c:yMode val="edge"/>
          <c:x val="0.250007600485325"/>
          <c:y val="0.25605426793254998"/>
          <c:w val="0.68774869842089703"/>
          <c:h val="3.530359437287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d-ID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d-ID" sz="1600" b="1">
                <a:solidFill>
                  <a:schemeClr val="bg1"/>
                </a:solidFill>
              </a:rPr>
              <a:t>Kelengkapan</a:t>
            </a:r>
            <a:r>
              <a:rPr lang="id-ID" sz="1600" b="1" baseline="0">
                <a:solidFill>
                  <a:schemeClr val="bg1"/>
                </a:solidFill>
              </a:rPr>
              <a:t> Laporan Mingguan </a:t>
            </a:r>
          </a:p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d-ID" sz="1600" b="1" baseline="0">
                <a:solidFill>
                  <a:schemeClr val="bg1"/>
                </a:solidFill>
              </a:rPr>
              <a:t>Surveilans </a:t>
            </a:r>
            <a:r>
              <a:rPr lang="id-ID" sz="1600" b="1" i="1" baseline="0">
                <a:solidFill>
                  <a:schemeClr val="bg1"/>
                </a:solidFill>
              </a:rPr>
              <a:t>Influenza Like Illness </a:t>
            </a:r>
            <a:r>
              <a:rPr lang="id-ID" sz="1600" b="1" i="0" baseline="0">
                <a:solidFill>
                  <a:schemeClr val="bg1"/>
                </a:solidFill>
              </a:rPr>
              <a:t>(ILI) Berdasarkan Minggu Epidemiologi </a:t>
            </a:r>
          </a:p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d-ID" sz="1600" b="1" i="0" baseline="0">
                <a:solidFill>
                  <a:schemeClr val="bg1"/>
                </a:solidFill>
              </a:rPr>
              <a:t>Minggu 1 - 52, Januari - Desember 2016 </a:t>
            </a:r>
            <a:endParaRPr lang="en-US" sz="1600" b="1" i="1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'list kelengkapan'!$BC$4:$BC$5</c:f>
              <c:strCache>
                <c:ptCount val="1"/>
                <c:pt idx="0">
                  <c:v>Total 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'list kelengkapan'!$B$6:$B$32</c:f>
              <c:strCache>
                <c:ptCount val="27"/>
                <c:pt idx="0">
                  <c:v>Pusk. Banda Raya </c:v>
                </c:pt>
                <c:pt idx="1">
                  <c:v>Pusk. Teladan </c:v>
                </c:pt>
                <c:pt idx="2">
                  <c:v>Pusk. Rumbai</c:v>
                </c:pt>
                <c:pt idx="3">
                  <c:v>Pusk. Batuaji </c:v>
                </c:pt>
                <c:pt idx="4">
                  <c:v>Pusk. 7 Ulu </c:v>
                </c:pt>
                <c:pt idx="5">
                  <c:v>Pusk. Suka merindu </c:v>
                </c:pt>
                <c:pt idx="6">
                  <c:v>Pusk. Jayapura Utara</c:v>
                </c:pt>
                <c:pt idx="7">
                  <c:v>Pusk. Padasuka </c:v>
                </c:pt>
                <c:pt idx="8">
                  <c:v>Pusk. Kota Gede I </c:v>
                </c:pt>
                <c:pt idx="9">
                  <c:v>Pusk. Padanaran </c:v>
                </c:pt>
                <c:pt idx="10">
                  <c:v>Pusk. Dinoyo </c:v>
                </c:pt>
                <c:pt idx="11">
                  <c:v>Pusk. Pekauman</c:v>
                </c:pt>
                <c:pt idx="12">
                  <c:v>Pusk. Klandasan Ilir </c:v>
                </c:pt>
                <c:pt idx="13">
                  <c:v>Pusk. Kayon </c:v>
                </c:pt>
                <c:pt idx="14">
                  <c:v>Pusk. Birobuli</c:v>
                </c:pt>
                <c:pt idx="15">
                  <c:v>Pusk. Sudiang </c:v>
                </c:pt>
                <c:pt idx="16">
                  <c:v>Pusk. I Denpasar Selatan  </c:v>
                </c:pt>
                <c:pt idx="17">
                  <c:v>Pusk. Karang Taliwang  </c:v>
                </c:pt>
                <c:pt idx="18">
                  <c:v>Pusk. Sikumana </c:v>
                </c:pt>
                <c:pt idx="19">
                  <c:v>Pusk. Mopah  </c:v>
                </c:pt>
                <c:pt idx="20">
                  <c:v>Pusk. Waihong  </c:v>
                </c:pt>
                <c:pt idx="21">
                  <c:v>Pusk. Lubuk Buaya </c:v>
                </c:pt>
                <c:pt idx="22">
                  <c:v>Pusk. Simpang Sungai Duren </c:v>
                </c:pt>
                <c:pt idx="23">
                  <c:v>Pusk. Sumurbatu </c:v>
                </c:pt>
                <c:pt idx="24">
                  <c:v>Pusk. Pemali </c:v>
                </c:pt>
                <c:pt idx="25">
                  <c:v>Pusk. Tampapadang</c:v>
                </c:pt>
                <c:pt idx="26">
                  <c:v>Pusk. Serpong 1</c:v>
                </c:pt>
              </c:strCache>
            </c:strRef>
          </c:cat>
          <c:val>
            <c:numRef>
              <c:f>'list kelengkapan'!$BC$6:$BC$32</c:f>
              <c:numCache>
                <c:formatCode>General</c:formatCode>
                <c:ptCount val="27"/>
                <c:pt idx="0">
                  <c:v>33</c:v>
                </c:pt>
                <c:pt idx="1">
                  <c:v>52</c:v>
                </c:pt>
                <c:pt idx="2">
                  <c:v>44</c:v>
                </c:pt>
                <c:pt idx="3">
                  <c:v>51</c:v>
                </c:pt>
                <c:pt idx="4">
                  <c:v>52</c:v>
                </c:pt>
                <c:pt idx="5">
                  <c:v>52</c:v>
                </c:pt>
                <c:pt idx="6">
                  <c:v>31</c:v>
                </c:pt>
                <c:pt idx="7">
                  <c:v>17</c:v>
                </c:pt>
                <c:pt idx="8">
                  <c:v>37</c:v>
                </c:pt>
                <c:pt idx="9">
                  <c:v>22</c:v>
                </c:pt>
                <c:pt idx="10">
                  <c:v>51</c:v>
                </c:pt>
                <c:pt idx="11">
                  <c:v>52</c:v>
                </c:pt>
                <c:pt idx="12">
                  <c:v>51</c:v>
                </c:pt>
                <c:pt idx="13">
                  <c:v>52</c:v>
                </c:pt>
                <c:pt idx="14">
                  <c:v>52</c:v>
                </c:pt>
                <c:pt idx="15">
                  <c:v>23</c:v>
                </c:pt>
                <c:pt idx="16">
                  <c:v>52</c:v>
                </c:pt>
                <c:pt idx="17">
                  <c:v>52</c:v>
                </c:pt>
                <c:pt idx="18">
                  <c:v>52</c:v>
                </c:pt>
                <c:pt idx="19">
                  <c:v>52</c:v>
                </c:pt>
                <c:pt idx="20">
                  <c:v>23</c:v>
                </c:pt>
                <c:pt idx="21">
                  <c:v>43</c:v>
                </c:pt>
                <c:pt idx="22">
                  <c:v>52</c:v>
                </c:pt>
                <c:pt idx="23">
                  <c:v>52</c:v>
                </c:pt>
                <c:pt idx="24">
                  <c:v>41</c:v>
                </c:pt>
                <c:pt idx="25">
                  <c:v>0</c:v>
                </c:pt>
                <c:pt idx="26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88-4897-BE25-1D566B6181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4269664"/>
        <c:axId val="364270224"/>
      </c:barChart>
      <c:catAx>
        <c:axId val="36426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64270224"/>
        <c:crosses val="autoZero"/>
        <c:auto val="1"/>
        <c:lblAlgn val="ctr"/>
        <c:lblOffset val="100"/>
        <c:noMultiLvlLbl val="0"/>
      </c:catAx>
      <c:valAx>
        <c:axId val="364270224"/>
        <c:scaling>
          <c:orientation val="minMax"/>
          <c:max val="52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 b="1">
                    <a:solidFill>
                      <a:sysClr val="windowText" lastClr="000000"/>
                    </a:solidFill>
                  </a:rPr>
                  <a:t>Jumlah</a:t>
                </a:r>
                <a:r>
                  <a:rPr lang="id-ID" b="1" baseline="0">
                    <a:solidFill>
                      <a:sysClr val="windowText" lastClr="000000"/>
                    </a:solidFill>
                  </a:rPr>
                  <a:t> </a:t>
                </a:r>
                <a:r>
                  <a:rPr lang="id-ID" b="1">
                    <a:solidFill>
                      <a:sysClr val="windowText" lastClr="000000"/>
                    </a:solidFill>
                  </a:rPr>
                  <a:t>MInggu Epidemiologi</a:t>
                </a:r>
              </a:p>
            </c:rich>
          </c:tx>
          <c:layout>
            <c:manualLayout>
              <c:xMode val="edge"/>
              <c:yMode val="edge"/>
              <c:x val="1.36567833135185E-3"/>
              <c:y val="0.33172861214249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6426966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d-ID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d-ID" sz="1600" b="1">
                <a:solidFill>
                  <a:schemeClr val="bg1"/>
                </a:solidFill>
              </a:rPr>
              <a:t>Kelengkapan</a:t>
            </a:r>
            <a:r>
              <a:rPr lang="id-ID" sz="1600" b="1" baseline="0">
                <a:solidFill>
                  <a:schemeClr val="bg1"/>
                </a:solidFill>
              </a:rPr>
              <a:t> Laporan Mingguan </a:t>
            </a:r>
          </a:p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d-ID" sz="1600" b="1" baseline="0">
                <a:solidFill>
                  <a:schemeClr val="bg1"/>
                </a:solidFill>
              </a:rPr>
              <a:t>Surveilans </a:t>
            </a:r>
            <a:r>
              <a:rPr lang="id-ID" sz="1600" b="1" i="1" baseline="0">
                <a:solidFill>
                  <a:schemeClr val="bg1"/>
                </a:solidFill>
              </a:rPr>
              <a:t>Influenza Like Illness </a:t>
            </a:r>
            <a:r>
              <a:rPr lang="id-ID" sz="1600" b="1" i="0" baseline="0">
                <a:solidFill>
                  <a:schemeClr val="bg1"/>
                </a:solidFill>
              </a:rPr>
              <a:t>(ILI) Berdasarkan Minggu Epidemiologi </a:t>
            </a:r>
          </a:p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id-ID" sz="1600" b="1" i="0" baseline="0">
                <a:solidFill>
                  <a:schemeClr val="bg1"/>
                </a:solidFill>
              </a:rPr>
              <a:t>Minggu 1 -</a:t>
            </a:r>
            <a:r>
              <a:rPr lang="en-US" sz="1600" b="1" i="0" baseline="0">
                <a:solidFill>
                  <a:schemeClr val="bg1"/>
                </a:solidFill>
              </a:rPr>
              <a:t> 43</a:t>
            </a:r>
            <a:r>
              <a:rPr lang="id-ID" sz="1600" b="1" i="0" baseline="0">
                <a:solidFill>
                  <a:schemeClr val="bg1"/>
                </a:solidFill>
              </a:rPr>
              <a:t>, </a:t>
            </a:r>
            <a:r>
              <a:rPr lang="en-US" sz="1600" b="1" i="0" baseline="0">
                <a:solidFill>
                  <a:schemeClr val="bg1"/>
                </a:solidFill>
              </a:rPr>
              <a:t>Januari - Okto</a:t>
            </a:r>
            <a:r>
              <a:rPr lang="id-ID" sz="1600" b="1" i="0" baseline="0">
                <a:solidFill>
                  <a:schemeClr val="bg1"/>
                </a:solidFill>
              </a:rPr>
              <a:t>ber</a:t>
            </a:r>
            <a:r>
              <a:rPr lang="en-US" sz="1600" b="1" i="0" baseline="0">
                <a:solidFill>
                  <a:schemeClr val="bg1"/>
                </a:solidFill>
              </a:rPr>
              <a:t> 2017</a:t>
            </a:r>
            <a:endParaRPr lang="en-US" sz="1600" b="1" i="1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'list kelengkapan'!$BC$36:$BC$37</c:f>
              <c:strCache>
                <c:ptCount val="1"/>
                <c:pt idx="0">
                  <c:v>Total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'list kelengkapan'!$B$38:$B$64</c:f>
              <c:strCache>
                <c:ptCount val="27"/>
                <c:pt idx="0">
                  <c:v>Pusk. Banda Raya </c:v>
                </c:pt>
                <c:pt idx="1">
                  <c:v>Pusk. Teladan </c:v>
                </c:pt>
                <c:pt idx="2">
                  <c:v>Pusk. Rumbai</c:v>
                </c:pt>
                <c:pt idx="3">
                  <c:v>Pusk. Batuaji </c:v>
                </c:pt>
                <c:pt idx="4">
                  <c:v>Pusk. 7 Ulu </c:v>
                </c:pt>
                <c:pt idx="5">
                  <c:v>Pusk. Suka merindu </c:v>
                </c:pt>
                <c:pt idx="6">
                  <c:v>Pusk. Jayapura Utara</c:v>
                </c:pt>
                <c:pt idx="7">
                  <c:v>Pusk. Padasuka </c:v>
                </c:pt>
                <c:pt idx="8">
                  <c:v>Pusk. Kota Gede I </c:v>
                </c:pt>
                <c:pt idx="9">
                  <c:v>Pusk. Padanaran </c:v>
                </c:pt>
                <c:pt idx="10">
                  <c:v>Pusk. Dinoyo </c:v>
                </c:pt>
                <c:pt idx="11">
                  <c:v>Pusk. Pekauman</c:v>
                </c:pt>
                <c:pt idx="12">
                  <c:v>Pusk. Klandasan Ilir </c:v>
                </c:pt>
                <c:pt idx="13">
                  <c:v>Pusk. Kayon </c:v>
                </c:pt>
                <c:pt idx="14">
                  <c:v>Pusk. Birobuli</c:v>
                </c:pt>
                <c:pt idx="15">
                  <c:v>Pusk. Sudiang </c:v>
                </c:pt>
                <c:pt idx="16">
                  <c:v>Pusk. I Denpasar Selatan  </c:v>
                </c:pt>
                <c:pt idx="17">
                  <c:v>Pusk. Karang Taliwang  </c:v>
                </c:pt>
                <c:pt idx="18">
                  <c:v>Pusk. Sikumana </c:v>
                </c:pt>
                <c:pt idx="19">
                  <c:v>Pusk. Mopah  </c:v>
                </c:pt>
                <c:pt idx="20">
                  <c:v>Pusk. Waihong  </c:v>
                </c:pt>
                <c:pt idx="21">
                  <c:v>Pusk. Lubuk Buaya </c:v>
                </c:pt>
                <c:pt idx="22">
                  <c:v>Pusk. Simpang Sungai Duren </c:v>
                </c:pt>
                <c:pt idx="23">
                  <c:v>Pusk. Sumurbatu </c:v>
                </c:pt>
                <c:pt idx="24">
                  <c:v>Pusk. Pemali </c:v>
                </c:pt>
                <c:pt idx="25">
                  <c:v>Pusk. Tampapadang</c:v>
                </c:pt>
                <c:pt idx="26">
                  <c:v>Pusk. Serpong 1</c:v>
                </c:pt>
              </c:strCache>
            </c:strRef>
          </c:cat>
          <c:val>
            <c:numRef>
              <c:f>'list kelengkapan'!$BC$38:$BC$64</c:f>
              <c:numCache>
                <c:formatCode>General</c:formatCode>
                <c:ptCount val="27"/>
                <c:pt idx="0">
                  <c:v>0</c:v>
                </c:pt>
                <c:pt idx="1">
                  <c:v>42</c:v>
                </c:pt>
                <c:pt idx="2">
                  <c:v>42</c:v>
                </c:pt>
                <c:pt idx="3">
                  <c:v>0</c:v>
                </c:pt>
                <c:pt idx="4">
                  <c:v>42</c:v>
                </c:pt>
                <c:pt idx="5">
                  <c:v>0</c:v>
                </c:pt>
                <c:pt idx="6">
                  <c:v>34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9</c:v>
                </c:pt>
                <c:pt idx="11">
                  <c:v>43</c:v>
                </c:pt>
                <c:pt idx="12">
                  <c:v>42</c:v>
                </c:pt>
                <c:pt idx="13">
                  <c:v>43</c:v>
                </c:pt>
                <c:pt idx="14">
                  <c:v>43</c:v>
                </c:pt>
                <c:pt idx="15">
                  <c:v>0</c:v>
                </c:pt>
                <c:pt idx="16">
                  <c:v>42</c:v>
                </c:pt>
                <c:pt idx="17">
                  <c:v>41</c:v>
                </c:pt>
                <c:pt idx="18">
                  <c:v>42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42</c:v>
                </c:pt>
                <c:pt idx="24">
                  <c:v>41</c:v>
                </c:pt>
                <c:pt idx="25">
                  <c:v>0</c:v>
                </c:pt>
                <c:pt idx="26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69-498C-92D1-798120818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4272464"/>
        <c:axId val="364273024"/>
      </c:barChart>
      <c:catAx>
        <c:axId val="364272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64273024"/>
        <c:crosses val="autoZero"/>
        <c:auto val="1"/>
        <c:lblAlgn val="ctr"/>
        <c:lblOffset val="100"/>
        <c:noMultiLvlLbl val="0"/>
      </c:catAx>
      <c:valAx>
        <c:axId val="364273024"/>
        <c:scaling>
          <c:orientation val="minMax"/>
          <c:max val="52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 b="1">
                    <a:solidFill>
                      <a:sysClr val="windowText" lastClr="000000"/>
                    </a:solidFill>
                  </a:rPr>
                  <a:t>Jumlah</a:t>
                </a:r>
                <a:r>
                  <a:rPr lang="id-ID" b="1" baseline="0">
                    <a:solidFill>
                      <a:sysClr val="windowText" lastClr="000000"/>
                    </a:solidFill>
                  </a:rPr>
                  <a:t> </a:t>
                </a:r>
                <a:r>
                  <a:rPr lang="id-ID" b="1">
                    <a:solidFill>
                      <a:sysClr val="windowText" lastClr="000000"/>
                    </a:solidFill>
                  </a:rPr>
                  <a:t>MInggu Epidemiologi</a:t>
                </a:r>
              </a:p>
            </c:rich>
          </c:tx>
          <c:layout>
            <c:manualLayout>
              <c:xMode val="edge"/>
              <c:yMode val="edge"/>
              <c:x val="1.36567833135185E-3"/>
              <c:y val="0.33172861214249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6427246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d-ID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15608A-54E3-4FF9-BA99-567F1DDDD27D}" type="doc">
      <dgm:prSet loTypeId="urn:microsoft.com/office/officeart/2005/8/layout/lProcess2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E94BAEA5-1600-4E32-90E2-DB2F2038BA06}">
      <dgm:prSet phldrT="[Text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 anchor="t"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err="1">
              <a:solidFill>
                <a:schemeClr val="bg1"/>
              </a:solidFill>
              <a:latin typeface="+mj-lt"/>
              <a:cs typeface="Calibri"/>
            </a:rPr>
            <a:t>Paradigma</a:t>
          </a:r>
          <a:r>
            <a:rPr lang="en-US" sz="2400" b="1" dirty="0">
              <a:solidFill>
                <a:schemeClr val="bg1"/>
              </a:solidFill>
              <a:latin typeface="+mj-lt"/>
              <a:cs typeface="Calibri"/>
            </a:rPr>
            <a:t>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b="1" dirty="0" err="1">
              <a:solidFill>
                <a:schemeClr val="bg1"/>
              </a:solidFill>
              <a:latin typeface="+mj-lt"/>
              <a:cs typeface="Calibri"/>
            </a:rPr>
            <a:t>Sehat</a:t>
          </a:r>
          <a:endParaRPr lang="en-US" sz="2400" b="1" dirty="0">
            <a:solidFill>
              <a:schemeClr val="bg1"/>
            </a:solidFill>
            <a:latin typeface="+mj-lt"/>
            <a:cs typeface="Calibri"/>
          </a:endParaRPr>
        </a:p>
      </dgm:t>
    </dgm:pt>
    <dgm:pt modelId="{B0DAD053-C7C1-47D7-ACC1-91B38CF6D24B}" type="parTrans" cxnId="{399FF039-20D2-4BBC-B12B-C36D841F569D}">
      <dgm:prSet/>
      <dgm:spPr/>
      <dgm:t>
        <a:bodyPr/>
        <a:lstStyle/>
        <a:p>
          <a:endParaRPr lang="en-US"/>
        </a:p>
      </dgm:t>
    </dgm:pt>
    <dgm:pt modelId="{0ED820D1-7D6C-4647-B312-FAD511051225}" type="sibTrans" cxnId="{399FF039-20D2-4BBC-B12B-C36D841F569D}">
      <dgm:prSet/>
      <dgm:spPr/>
      <dgm:t>
        <a:bodyPr/>
        <a:lstStyle/>
        <a:p>
          <a:endParaRPr lang="en-US"/>
        </a:p>
      </dgm:t>
    </dgm:pt>
    <dgm:pt modelId="{FD4C114E-AA90-40B0-B301-32D83B088BA8}">
      <dgm:prSet phldrT="[Text]"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  <a:spcBef>
              <a:spcPts val="1800"/>
            </a:spcBef>
            <a:spcAft>
              <a:spcPts val="0"/>
            </a:spcAft>
          </a:pPr>
          <a:r>
            <a:rPr lang="id-ID" sz="2000" b="1" dirty="0">
              <a:latin typeface="Arial" panose="020B0604020202020204" pitchFamily="34" charset="0"/>
              <a:cs typeface="Arial" panose="020B0604020202020204" pitchFamily="34" charset="0"/>
            </a:rPr>
            <a:t>Program</a:t>
          </a:r>
          <a:endParaRPr lang="en-US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4EC3EA-A862-4B41-9CA1-21539DB41A7C}" type="parTrans" cxnId="{D861F18F-E261-46ED-AD6E-A4DD27486B58}">
      <dgm:prSet/>
      <dgm:spPr/>
      <dgm:t>
        <a:bodyPr/>
        <a:lstStyle/>
        <a:p>
          <a:endParaRPr lang="en-US"/>
        </a:p>
      </dgm:t>
    </dgm:pt>
    <dgm:pt modelId="{F0CF0019-E6EC-4A86-9701-8398E965B782}" type="sibTrans" cxnId="{D861F18F-E261-46ED-AD6E-A4DD27486B58}">
      <dgm:prSet/>
      <dgm:spPr/>
      <dgm:t>
        <a:bodyPr/>
        <a:lstStyle/>
        <a:p>
          <a:endParaRPr lang="en-US"/>
        </a:p>
      </dgm:t>
    </dgm:pt>
    <dgm:pt modelId="{D9CA604F-406E-43C6-BB76-90F98E88C5C6}">
      <dgm:prSet phldrT="[Text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</a:schemeClr>
        </a:solidFill>
      </dgm:spPr>
      <dgm:t>
        <a:bodyPr anchor="t"/>
        <a:lstStyle/>
        <a:p>
          <a:r>
            <a:rPr lang="en-US" sz="2400" b="1" dirty="0" err="1">
              <a:solidFill>
                <a:schemeClr val="bg1"/>
              </a:solidFill>
              <a:latin typeface="+mj-lt"/>
              <a:cs typeface="Calibri"/>
            </a:rPr>
            <a:t>Penguatan</a:t>
          </a:r>
          <a:r>
            <a:rPr lang="en-US" sz="2400" b="1" dirty="0">
              <a:solidFill>
                <a:schemeClr val="bg1"/>
              </a:solidFill>
              <a:latin typeface="+mj-lt"/>
              <a:cs typeface="Calibri"/>
            </a:rPr>
            <a:t> </a:t>
          </a:r>
          <a:r>
            <a:rPr lang="en-US" sz="2400" b="1" dirty="0" err="1">
              <a:solidFill>
                <a:schemeClr val="bg1"/>
              </a:solidFill>
              <a:latin typeface="+mj-lt"/>
              <a:cs typeface="Calibri"/>
            </a:rPr>
            <a:t>Yankes</a:t>
          </a:r>
          <a:r>
            <a:rPr lang="id-ID" sz="2400" b="1" dirty="0">
              <a:solidFill>
                <a:schemeClr val="bg1"/>
              </a:solidFill>
              <a:latin typeface="+mj-lt"/>
              <a:cs typeface="Calibri"/>
            </a:rPr>
            <a:t> </a:t>
          </a:r>
          <a:endParaRPr lang="en-US" sz="2400" b="1" dirty="0">
            <a:solidFill>
              <a:schemeClr val="bg1"/>
            </a:solidFill>
            <a:latin typeface="+mj-lt"/>
            <a:cs typeface="Calibri"/>
          </a:endParaRPr>
        </a:p>
      </dgm:t>
    </dgm:pt>
    <dgm:pt modelId="{64140867-3286-4ED4-A026-BBC32D31D94D}" type="parTrans" cxnId="{31FA9D42-542B-4A96-9D10-1BE34C7CB9AC}">
      <dgm:prSet/>
      <dgm:spPr/>
      <dgm:t>
        <a:bodyPr/>
        <a:lstStyle/>
        <a:p>
          <a:endParaRPr lang="en-US"/>
        </a:p>
      </dgm:t>
    </dgm:pt>
    <dgm:pt modelId="{B7675BB9-6FD1-4C0B-8295-C8991BEA5D66}" type="sibTrans" cxnId="{31FA9D42-542B-4A96-9D10-1BE34C7CB9AC}">
      <dgm:prSet/>
      <dgm:spPr/>
      <dgm:t>
        <a:bodyPr/>
        <a:lstStyle/>
        <a:p>
          <a:endParaRPr lang="en-US"/>
        </a:p>
      </dgm:t>
    </dgm:pt>
    <dgm:pt modelId="{7207D8DE-710E-45F5-BBCC-F4E7931F3AA0}">
      <dgm:prSet phldrT="[Text]" custT="1"/>
      <dgm:spPr>
        <a:solidFill>
          <a:schemeClr val="accent3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id-ID" sz="1800" b="1" dirty="0">
              <a:latin typeface="Calibri"/>
              <a:cs typeface="Calibri"/>
            </a:rPr>
            <a:t>Program</a:t>
          </a:r>
          <a:endParaRPr lang="en-US" sz="1800" b="1" dirty="0">
            <a:latin typeface="Calibri"/>
            <a:cs typeface="Calibri"/>
          </a:endParaRPr>
        </a:p>
      </dgm:t>
    </dgm:pt>
    <dgm:pt modelId="{27C774E7-15D1-47BF-AE7F-B14D469EE825}" type="parTrans" cxnId="{B5832D96-3B17-4DF4-B247-891329F6EC3F}">
      <dgm:prSet/>
      <dgm:spPr/>
      <dgm:t>
        <a:bodyPr/>
        <a:lstStyle/>
        <a:p>
          <a:endParaRPr lang="en-US"/>
        </a:p>
      </dgm:t>
    </dgm:pt>
    <dgm:pt modelId="{3EC5FACA-888C-4782-8D72-B124DC70DBDD}" type="sibTrans" cxnId="{B5832D96-3B17-4DF4-B247-891329F6EC3F}">
      <dgm:prSet/>
      <dgm:spPr/>
      <dgm:t>
        <a:bodyPr/>
        <a:lstStyle/>
        <a:p>
          <a:endParaRPr lang="en-US"/>
        </a:p>
      </dgm:t>
    </dgm:pt>
    <dgm:pt modelId="{9CE5BA1A-91A5-47E6-8666-AB453C9712B9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rgbClr val="92D050"/>
        </a:solidFill>
      </dgm:spPr>
      <dgm:t>
        <a:bodyPr anchor="t"/>
        <a:lstStyle/>
        <a:p>
          <a:r>
            <a:rPr lang="en-US" sz="2800" b="1" dirty="0">
              <a:latin typeface="+mj-lt"/>
              <a:cs typeface="Calibri"/>
            </a:rPr>
            <a:t>JKN</a:t>
          </a:r>
        </a:p>
      </dgm:t>
    </dgm:pt>
    <dgm:pt modelId="{0CC43D7F-2D00-490F-902D-9E6F167D228E}" type="parTrans" cxnId="{CCF66162-E2C4-4E63-959E-AC93705F49F6}">
      <dgm:prSet/>
      <dgm:spPr/>
      <dgm:t>
        <a:bodyPr/>
        <a:lstStyle/>
        <a:p>
          <a:endParaRPr lang="en-US"/>
        </a:p>
      </dgm:t>
    </dgm:pt>
    <dgm:pt modelId="{DDA4E848-6716-4E29-A342-24D8E908FD44}" type="sibTrans" cxnId="{CCF66162-E2C4-4E63-959E-AC93705F49F6}">
      <dgm:prSet/>
      <dgm:spPr/>
      <dgm:t>
        <a:bodyPr/>
        <a:lstStyle/>
        <a:p>
          <a:endParaRPr lang="en-US"/>
        </a:p>
      </dgm:t>
    </dgm:pt>
    <dgm:pt modelId="{C92EF369-E663-4625-A008-8D0AC0E63322}">
      <dgm:prSet phldrT="[Text]" custT="1"/>
      <dgm:spPr>
        <a:solidFill>
          <a:schemeClr val="accent3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id-ID" sz="2000" b="1" dirty="0">
              <a:latin typeface="Calibri"/>
              <a:cs typeface="Calibri"/>
            </a:rPr>
            <a:t>Program</a:t>
          </a:r>
          <a:endParaRPr lang="en-US" sz="2000" b="1" dirty="0">
            <a:latin typeface="Calibri"/>
            <a:cs typeface="Calibri"/>
          </a:endParaRPr>
        </a:p>
      </dgm:t>
    </dgm:pt>
    <dgm:pt modelId="{C300FB9C-39BD-4C4B-B955-FFEFC56A6F4C}" type="parTrans" cxnId="{53422212-5CFB-4BBC-824C-0A1D977450B9}">
      <dgm:prSet/>
      <dgm:spPr/>
      <dgm:t>
        <a:bodyPr/>
        <a:lstStyle/>
        <a:p>
          <a:endParaRPr lang="en-US"/>
        </a:p>
      </dgm:t>
    </dgm:pt>
    <dgm:pt modelId="{18F27064-C524-4088-83E2-12E5696430D7}" type="sibTrans" cxnId="{53422212-5CFB-4BBC-824C-0A1D977450B9}">
      <dgm:prSet/>
      <dgm:spPr/>
      <dgm:t>
        <a:bodyPr/>
        <a:lstStyle/>
        <a:p>
          <a:endParaRPr lang="en-US"/>
        </a:p>
      </dgm:t>
    </dgm:pt>
    <dgm:pt modelId="{56C3414B-DE05-4115-A15D-294133655220}">
      <dgm:prSet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  <a:spcBef>
              <a:spcPts val="1800"/>
            </a:spcBef>
            <a:spcAft>
              <a:spcPts val="0"/>
            </a:spcAft>
          </a:pPr>
          <a:r>
            <a:rPr lang="id-ID" sz="2000" dirty="0">
              <a:latin typeface="Arial" panose="020B0604020202020204" pitchFamily="34" charset="0"/>
              <a:cs typeface="Arial" panose="020B0604020202020204" pitchFamily="34" charset="0"/>
            </a:rPr>
            <a:t>Pengarus-utamaan kesehatan dalam pembangunan</a:t>
          </a:r>
        </a:p>
      </dgm:t>
    </dgm:pt>
    <dgm:pt modelId="{07AAE410-5B59-48A1-AD56-44605B2DF05F}" type="parTrans" cxnId="{4E44C865-67DE-4B1B-8683-D9481E4B1581}">
      <dgm:prSet/>
      <dgm:spPr/>
      <dgm:t>
        <a:bodyPr/>
        <a:lstStyle/>
        <a:p>
          <a:endParaRPr lang="id-ID"/>
        </a:p>
      </dgm:t>
    </dgm:pt>
    <dgm:pt modelId="{6F1D844E-DE6C-465F-A539-921D77B35CF5}" type="sibTrans" cxnId="{4E44C865-67DE-4B1B-8683-D9481E4B1581}">
      <dgm:prSet/>
      <dgm:spPr/>
      <dgm:t>
        <a:bodyPr/>
        <a:lstStyle/>
        <a:p>
          <a:endParaRPr lang="id-ID"/>
        </a:p>
      </dgm:t>
    </dgm:pt>
    <dgm:pt modelId="{04E52988-7696-4593-905E-2B90531BE4E3}">
      <dgm:prSet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  <a:spcBef>
              <a:spcPts val="1800"/>
            </a:spcBef>
            <a:spcAft>
              <a:spcPts val="0"/>
            </a:spcAft>
          </a:pPr>
          <a:r>
            <a:rPr lang="id-ID" sz="2000" dirty="0">
              <a:latin typeface="Arial" panose="020B0604020202020204" pitchFamily="34" charset="0"/>
              <a:cs typeface="Arial" panose="020B0604020202020204" pitchFamily="34" charset="0"/>
            </a:rPr>
            <a:t>Pemberdayaan masyarakat</a:t>
          </a:r>
        </a:p>
      </dgm:t>
    </dgm:pt>
    <dgm:pt modelId="{B58227EB-A259-4A9A-A8B2-21199BB47D25}" type="parTrans" cxnId="{EAC56D6B-2A9B-46AA-B505-24A87F9EC2D0}">
      <dgm:prSet/>
      <dgm:spPr/>
      <dgm:t>
        <a:bodyPr/>
        <a:lstStyle/>
        <a:p>
          <a:endParaRPr lang="id-ID"/>
        </a:p>
      </dgm:t>
    </dgm:pt>
    <dgm:pt modelId="{D4697DEC-6CC8-4C75-9C49-3C7044207BA9}" type="sibTrans" cxnId="{EAC56D6B-2A9B-46AA-B505-24A87F9EC2D0}">
      <dgm:prSet/>
      <dgm:spPr/>
      <dgm:t>
        <a:bodyPr/>
        <a:lstStyle/>
        <a:p>
          <a:endParaRPr lang="id-ID"/>
        </a:p>
      </dgm:t>
    </dgm:pt>
    <dgm:pt modelId="{F5384F33-EA4F-48EF-8FB1-7CACA6F8578F}">
      <dgm:prSet custT="1"/>
      <dgm:spPr>
        <a:solidFill>
          <a:schemeClr val="accent3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id-ID" sz="1800" b="1" dirty="0">
              <a:latin typeface="Calibri"/>
              <a:cs typeface="Calibri"/>
            </a:rPr>
            <a:t>Peningkatan Akses</a:t>
          </a:r>
          <a:r>
            <a:rPr lang="en-US" sz="1800" b="1" dirty="0">
              <a:latin typeface="Calibri"/>
              <a:cs typeface="Calibri"/>
            </a:rPr>
            <a:t> </a:t>
          </a:r>
          <a:r>
            <a:rPr lang="en-US" sz="1800" b="1" dirty="0" err="1">
              <a:latin typeface="Calibri"/>
              <a:cs typeface="Calibri"/>
            </a:rPr>
            <a:t>terutama</a:t>
          </a:r>
          <a:r>
            <a:rPr lang="en-US" sz="1800" b="1" dirty="0">
              <a:latin typeface="Calibri"/>
              <a:cs typeface="Calibri"/>
            </a:rPr>
            <a:t> </a:t>
          </a:r>
          <a:r>
            <a:rPr lang="en-US" sz="1800" b="1" dirty="0" err="1">
              <a:latin typeface="Calibri"/>
              <a:cs typeface="Calibri"/>
            </a:rPr>
            <a:t>pd</a:t>
          </a:r>
          <a:r>
            <a:rPr lang="en-US" sz="1800" b="1" dirty="0">
              <a:latin typeface="Calibri"/>
              <a:cs typeface="Calibri"/>
            </a:rPr>
            <a:t> FKTP</a:t>
          </a:r>
          <a:endParaRPr lang="id-ID" sz="1800" b="1" dirty="0">
            <a:latin typeface="Calibri"/>
            <a:cs typeface="Calibri"/>
          </a:endParaRPr>
        </a:p>
      </dgm:t>
    </dgm:pt>
    <dgm:pt modelId="{EDAEC7DB-142E-4006-B41A-91558083ACBE}" type="parTrans" cxnId="{2840607B-C4D9-4720-AC72-84DE4F027890}">
      <dgm:prSet/>
      <dgm:spPr/>
      <dgm:t>
        <a:bodyPr/>
        <a:lstStyle/>
        <a:p>
          <a:endParaRPr lang="id-ID"/>
        </a:p>
      </dgm:t>
    </dgm:pt>
    <dgm:pt modelId="{CD82B71B-4E20-4897-9D07-A484E4DDD110}" type="sibTrans" cxnId="{2840607B-C4D9-4720-AC72-84DE4F027890}">
      <dgm:prSet/>
      <dgm:spPr/>
      <dgm:t>
        <a:bodyPr/>
        <a:lstStyle/>
        <a:p>
          <a:endParaRPr lang="id-ID"/>
        </a:p>
      </dgm:t>
    </dgm:pt>
    <dgm:pt modelId="{13F40109-DFBE-404F-861D-9A941CAE9FB2}">
      <dgm:prSet custT="1"/>
      <dgm:spPr>
        <a:solidFill>
          <a:schemeClr val="accent3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id-ID" sz="1800" b="1" dirty="0">
              <a:latin typeface="Calibri"/>
              <a:cs typeface="Calibri"/>
            </a:rPr>
            <a:t>Optimalisasi Sistem Ruj</a:t>
          </a:r>
          <a:r>
            <a:rPr lang="en-US" sz="1800" b="1" dirty="0" err="1">
              <a:latin typeface="Calibri"/>
              <a:cs typeface="Calibri"/>
            </a:rPr>
            <a:t>ukan</a:t>
          </a:r>
          <a:endParaRPr lang="id-ID" sz="1800" b="1" dirty="0">
            <a:latin typeface="Calibri"/>
            <a:cs typeface="Calibri"/>
          </a:endParaRPr>
        </a:p>
      </dgm:t>
    </dgm:pt>
    <dgm:pt modelId="{7CD83F8D-419B-4323-971B-2B44BB4A4BB7}" type="parTrans" cxnId="{966B6AED-FA17-4E61-8BAF-3583DCAE3D5E}">
      <dgm:prSet/>
      <dgm:spPr/>
      <dgm:t>
        <a:bodyPr/>
        <a:lstStyle/>
        <a:p>
          <a:endParaRPr lang="id-ID"/>
        </a:p>
      </dgm:t>
    </dgm:pt>
    <dgm:pt modelId="{B283C576-AE78-438D-9D84-4A36C65E823D}" type="sibTrans" cxnId="{966B6AED-FA17-4E61-8BAF-3583DCAE3D5E}">
      <dgm:prSet/>
      <dgm:spPr/>
      <dgm:t>
        <a:bodyPr/>
        <a:lstStyle/>
        <a:p>
          <a:endParaRPr lang="id-ID"/>
        </a:p>
      </dgm:t>
    </dgm:pt>
    <dgm:pt modelId="{702D9205-DBCE-411E-BEDB-AC5C07324996}">
      <dgm:prSet phldrT="[Text]" custT="1"/>
      <dgm:spPr>
        <a:noFill/>
        <a:ln>
          <a:noFill/>
        </a:ln>
      </dgm:spPr>
      <dgm:t>
        <a:bodyPr anchor="ctr"/>
        <a:lstStyle/>
        <a:p>
          <a:pPr>
            <a:spcAft>
              <a:spcPts val="0"/>
            </a:spcAft>
          </a:pPr>
          <a:endParaRPr lang="en-US" sz="1600" dirty="0">
            <a:latin typeface="Calibri"/>
            <a:cs typeface="Calibri"/>
          </a:endParaRPr>
        </a:p>
      </dgm:t>
    </dgm:pt>
    <dgm:pt modelId="{949D5946-4CBC-4F59-B0F6-08BADED65997}" type="parTrans" cxnId="{0C366854-F624-4203-A8D0-4FD3236783D4}">
      <dgm:prSet/>
      <dgm:spPr/>
      <dgm:t>
        <a:bodyPr/>
        <a:lstStyle/>
        <a:p>
          <a:endParaRPr lang="id-ID"/>
        </a:p>
      </dgm:t>
    </dgm:pt>
    <dgm:pt modelId="{C8EB9E2E-9944-4B18-9777-63485E682629}" type="sibTrans" cxnId="{0C366854-F624-4203-A8D0-4FD3236783D4}">
      <dgm:prSet/>
      <dgm:spPr/>
      <dgm:t>
        <a:bodyPr/>
        <a:lstStyle/>
        <a:p>
          <a:endParaRPr lang="id-ID"/>
        </a:p>
      </dgm:t>
    </dgm:pt>
    <dgm:pt modelId="{0B36D07F-1EAA-4067-920F-BA2FB2BF3AB7}">
      <dgm:prSet custT="1"/>
      <dgm:spPr>
        <a:solidFill>
          <a:schemeClr val="accent3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id-ID" sz="2000" b="0" dirty="0">
              <a:latin typeface="Calibri"/>
              <a:cs typeface="Calibri"/>
            </a:rPr>
            <a:t>Sasaran</a:t>
          </a:r>
          <a:r>
            <a:rPr lang="id-ID" sz="2000" b="0" i="0" dirty="0">
              <a:latin typeface="Calibri"/>
              <a:cs typeface="Calibri"/>
            </a:rPr>
            <a:t>: PBI </a:t>
          </a:r>
          <a:r>
            <a:rPr lang="en-US" sz="2000" b="0" i="0" dirty="0">
              <a:latin typeface="Calibri"/>
              <a:cs typeface="Calibri"/>
            </a:rPr>
            <a:t>&amp; </a:t>
          </a:r>
          <a:r>
            <a:rPr lang="id-ID" sz="2000" b="0" i="0" dirty="0">
              <a:latin typeface="Calibri"/>
              <a:cs typeface="Calibri"/>
            </a:rPr>
            <a:t>Non  PBI</a:t>
          </a:r>
        </a:p>
      </dgm:t>
    </dgm:pt>
    <dgm:pt modelId="{372F45C8-2F15-4D5C-9F6D-97F1AD6C7C86}" type="parTrans" cxnId="{534F97D0-35E7-4E6F-9FAB-334E06EA8FD6}">
      <dgm:prSet/>
      <dgm:spPr/>
      <dgm:t>
        <a:bodyPr/>
        <a:lstStyle/>
        <a:p>
          <a:endParaRPr lang="id-ID"/>
        </a:p>
      </dgm:t>
    </dgm:pt>
    <dgm:pt modelId="{90EA46BC-DCFA-479C-AA00-F594F7DC8971}" type="sibTrans" cxnId="{534F97D0-35E7-4E6F-9FAB-334E06EA8FD6}">
      <dgm:prSet/>
      <dgm:spPr/>
      <dgm:t>
        <a:bodyPr/>
        <a:lstStyle/>
        <a:p>
          <a:endParaRPr lang="id-ID"/>
        </a:p>
      </dgm:t>
    </dgm:pt>
    <dgm:pt modelId="{94B50203-A971-46F5-92E0-F2DBACB30331}">
      <dgm:prSet custT="1"/>
      <dgm:spPr>
        <a:solidFill>
          <a:schemeClr val="accent3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id-ID" sz="1800" b="1" dirty="0">
              <a:latin typeface="Calibri"/>
              <a:cs typeface="Calibri"/>
            </a:rPr>
            <a:t>Peningkatan Mutu</a:t>
          </a:r>
        </a:p>
      </dgm:t>
    </dgm:pt>
    <dgm:pt modelId="{54239E8B-3093-4595-AA6E-208E2FB3894E}" type="parTrans" cxnId="{F65BA734-5684-4285-9B16-33CECE0AFDD9}">
      <dgm:prSet/>
      <dgm:spPr/>
      <dgm:t>
        <a:bodyPr/>
        <a:lstStyle/>
        <a:p>
          <a:endParaRPr lang="id-ID"/>
        </a:p>
      </dgm:t>
    </dgm:pt>
    <dgm:pt modelId="{E3939654-46F8-415C-BF49-1EB1AE6E08E3}" type="sibTrans" cxnId="{F65BA734-5684-4285-9B16-33CECE0AFDD9}">
      <dgm:prSet/>
      <dgm:spPr/>
      <dgm:t>
        <a:bodyPr/>
        <a:lstStyle/>
        <a:p>
          <a:endParaRPr lang="id-ID"/>
        </a:p>
      </dgm:t>
    </dgm:pt>
    <dgm:pt modelId="{40A993A1-A33F-4AFD-8CD3-93425780782C}">
      <dgm:prSet custT="1"/>
      <dgm:spPr>
        <a:solidFill>
          <a:schemeClr val="accent2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lnSpc>
              <a:spcPct val="100000"/>
            </a:lnSpc>
            <a:spcBef>
              <a:spcPts val="1800"/>
            </a:spcBef>
            <a:spcAft>
              <a:spcPts val="0"/>
            </a:spcAft>
          </a:pPr>
          <a:r>
            <a:rPr lang="id-ID" sz="2000" dirty="0">
              <a:latin typeface="Arial" panose="020B0604020202020204" pitchFamily="34" charset="0"/>
              <a:cs typeface="Arial" panose="020B0604020202020204" pitchFamily="34" charset="0"/>
            </a:rPr>
            <a:t>Promotif - Preventif sebagai pilar utama upaya kesehatan</a:t>
          </a:r>
        </a:p>
      </dgm:t>
    </dgm:pt>
    <dgm:pt modelId="{E83F48E5-E717-40DC-A983-7D10EBD77A60}" type="sibTrans" cxnId="{B1B97521-BDD5-4083-AD1D-913767BAA3DE}">
      <dgm:prSet/>
      <dgm:spPr/>
      <dgm:t>
        <a:bodyPr/>
        <a:lstStyle/>
        <a:p>
          <a:endParaRPr lang="id-ID"/>
        </a:p>
      </dgm:t>
    </dgm:pt>
    <dgm:pt modelId="{A4196EDD-E2C2-46F0-99C4-35776F20D54A}" type="parTrans" cxnId="{B1B97521-BDD5-4083-AD1D-913767BAA3DE}">
      <dgm:prSet/>
      <dgm:spPr/>
      <dgm:t>
        <a:bodyPr/>
        <a:lstStyle/>
        <a:p>
          <a:endParaRPr lang="id-ID"/>
        </a:p>
      </dgm:t>
    </dgm:pt>
    <dgm:pt modelId="{A605F74A-9BDE-41E7-B6BC-F35F80F5BA36}">
      <dgm:prSet custT="1"/>
      <dgm:spPr>
        <a:solidFill>
          <a:schemeClr val="accent3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id-ID" sz="2000" b="0" dirty="0">
              <a:latin typeface="Calibri"/>
              <a:cs typeface="Calibri"/>
            </a:rPr>
            <a:t>Kendali Mutu </a:t>
          </a:r>
          <a:r>
            <a:rPr lang="en-US" sz="2000" b="0" dirty="0">
              <a:latin typeface="Calibri"/>
              <a:cs typeface="Calibri"/>
            </a:rPr>
            <a:t>&amp; </a:t>
          </a:r>
          <a:r>
            <a:rPr lang="id-ID" sz="2000" b="0" dirty="0">
              <a:latin typeface="Calibri"/>
              <a:cs typeface="Calibri"/>
            </a:rPr>
            <a:t>Kendali Biaya </a:t>
          </a:r>
        </a:p>
      </dgm:t>
    </dgm:pt>
    <dgm:pt modelId="{FDC11D8F-0712-4F64-BD10-50CD5A5F29F6}" type="sibTrans" cxnId="{9EDB67BA-3E8A-41D4-862B-DE481A83211E}">
      <dgm:prSet/>
      <dgm:spPr/>
      <dgm:t>
        <a:bodyPr/>
        <a:lstStyle/>
        <a:p>
          <a:endParaRPr lang="id-ID"/>
        </a:p>
      </dgm:t>
    </dgm:pt>
    <dgm:pt modelId="{6A98BF54-0C1D-4844-A19B-5002B29D877D}" type="parTrans" cxnId="{9EDB67BA-3E8A-41D4-862B-DE481A83211E}">
      <dgm:prSet/>
      <dgm:spPr/>
      <dgm:t>
        <a:bodyPr/>
        <a:lstStyle/>
        <a:p>
          <a:endParaRPr lang="id-ID"/>
        </a:p>
      </dgm:t>
    </dgm:pt>
    <dgm:pt modelId="{4A6D9ED8-F3C1-475A-9DC8-5782DDBF6159}">
      <dgm:prSet custT="1"/>
      <dgm:spPr>
        <a:solidFill>
          <a:schemeClr val="accent3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id-ID" sz="2000" b="0" dirty="0">
              <a:latin typeface="Calibri"/>
              <a:cs typeface="Calibri"/>
            </a:rPr>
            <a:t>Sistem pembiayaan: asuransi – azas gotong royong</a:t>
          </a:r>
        </a:p>
      </dgm:t>
    </dgm:pt>
    <dgm:pt modelId="{80C0142A-C1D8-4C7E-B6A9-E559F74E946A}" type="sibTrans" cxnId="{A9601F27-FF89-4BCF-B447-538CDA6EE0F8}">
      <dgm:prSet/>
      <dgm:spPr/>
      <dgm:t>
        <a:bodyPr/>
        <a:lstStyle/>
        <a:p>
          <a:endParaRPr lang="id-ID"/>
        </a:p>
      </dgm:t>
    </dgm:pt>
    <dgm:pt modelId="{B219E4BE-9E98-4031-9B7B-B0F93154BEA6}" type="parTrans" cxnId="{A9601F27-FF89-4BCF-B447-538CDA6EE0F8}">
      <dgm:prSet/>
      <dgm:spPr/>
      <dgm:t>
        <a:bodyPr/>
        <a:lstStyle/>
        <a:p>
          <a:endParaRPr lang="id-ID"/>
        </a:p>
      </dgm:t>
    </dgm:pt>
    <dgm:pt modelId="{772272CD-159E-4C7B-A176-22B51D8A3A3A}">
      <dgm:prSet custT="1"/>
      <dgm:spPr>
        <a:solidFill>
          <a:schemeClr val="accent3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>
            <a:spcAft>
              <a:spcPts val="0"/>
            </a:spcAft>
          </a:pPr>
          <a:r>
            <a:rPr lang="id-ID" sz="2000" b="0" dirty="0">
              <a:latin typeface="Calibri"/>
              <a:cs typeface="Calibri"/>
            </a:rPr>
            <a:t>Benefit</a:t>
          </a:r>
        </a:p>
      </dgm:t>
    </dgm:pt>
    <dgm:pt modelId="{3C03766B-B2C9-4C42-BDCF-28998C3F4F47}" type="sibTrans" cxnId="{1D29DDDB-48AA-4B2A-B8B4-D957BEC83E37}">
      <dgm:prSet/>
      <dgm:spPr/>
      <dgm:t>
        <a:bodyPr/>
        <a:lstStyle/>
        <a:p>
          <a:endParaRPr lang="id-ID"/>
        </a:p>
      </dgm:t>
    </dgm:pt>
    <dgm:pt modelId="{F3793B23-A03A-4B2B-95AB-530B1FF3B9EF}" type="parTrans" cxnId="{1D29DDDB-48AA-4B2A-B8B4-D957BEC83E37}">
      <dgm:prSet/>
      <dgm:spPr/>
      <dgm:t>
        <a:bodyPr/>
        <a:lstStyle/>
        <a:p>
          <a:endParaRPr lang="id-ID"/>
        </a:p>
      </dgm:t>
    </dgm:pt>
    <dgm:pt modelId="{6089322C-619D-4152-B5F1-F59CB4E93582}" type="pres">
      <dgm:prSet presAssocID="{5A15608A-54E3-4FF9-BA99-567F1DDDD27D}" presName="theList" presStyleCnt="0">
        <dgm:presLayoutVars>
          <dgm:dir/>
          <dgm:animLvl val="lvl"/>
          <dgm:resizeHandles val="exact"/>
        </dgm:presLayoutVars>
      </dgm:prSet>
      <dgm:spPr/>
    </dgm:pt>
    <dgm:pt modelId="{4F4AA1A2-42C1-4F32-B165-0E24ECFF5389}" type="pres">
      <dgm:prSet presAssocID="{E94BAEA5-1600-4E32-90E2-DB2F2038BA06}" presName="compNode" presStyleCnt="0"/>
      <dgm:spPr/>
    </dgm:pt>
    <dgm:pt modelId="{84314611-3447-4E57-8295-64E57CCFEFE1}" type="pres">
      <dgm:prSet presAssocID="{E94BAEA5-1600-4E32-90E2-DB2F2038BA06}" presName="aNode" presStyleLbl="bgShp" presStyleIdx="0" presStyleCnt="3" custScaleX="100282" custScaleY="71999" custLinFactNeighborY="-6430"/>
      <dgm:spPr/>
    </dgm:pt>
    <dgm:pt modelId="{50C46C22-4140-41B1-87A9-75B4824EE0A0}" type="pres">
      <dgm:prSet presAssocID="{E94BAEA5-1600-4E32-90E2-DB2F2038BA06}" presName="textNode" presStyleLbl="bgShp" presStyleIdx="0" presStyleCnt="3"/>
      <dgm:spPr/>
    </dgm:pt>
    <dgm:pt modelId="{B721E9F2-E470-419B-B739-8DB0B69D486E}" type="pres">
      <dgm:prSet presAssocID="{E94BAEA5-1600-4E32-90E2-DB2F2038BA06}" presName="compChildNode" presStyleCnt="0"/>
      <dgm:spPr/>
    </dgm:pt>
    <dgm:pt modelId="{DD69B846-A0C3-4ABE-B8E2-DF0253ADA9DE}" type="pres">
      <dgm:prSet presAssocID="{E94BAEA5-1600-4E32-90E2-DB2F2038BA06}" presName="theInnerList" presStyleCnt="0"/>
      <dgm:spPr/>
    </dgm:pt>
    <dgm:pt modelId="{5DCDB5FA-6E2B-4885-A2F8-7D037635380C}" type="pres">
      <dgm:prSet presAssocID="{FD4C114E-AA90-40B0-B301-32D83B088BA8}" presName="childNode" presStyleLbl="node1" presStyleIdx="0" presStyleCnt="4" custScaleX="125057" custScaleY="82581" custLinFactNeighborX="-323" custLinFactNeighborY="-17377">
        <dgm:presLayoutVars>
          <dgm:bulletEnabled val="1"/>
        </dgm:presLayoutVars>
      </dgm:prSet>
      <dgm:spPr/>
    </dgm:pt>
    <dgm:pt modelId="{642D5A05-7E48-4DB6-B964-81B420A3D9AF}" type="pres">
      <dgm:prSet presAssocID="{E94BAEA5-1600-4E32-90E2-DB2F2038BA06}" presName="aSpace" presStyleCnt="0"/>
      <dgm:spPr/>
    </dgm:pt>
    <dgm:pt modelId="{9EF31C0D-8A83-47F2-92EC-552BDECA9AFE}" type="pres">
      <dgm:prSet presAssocID="{D9CA604F-406E-43C6-BB76-90F98E88C5C6}" presName="compNode" presStyleCnt="0"/>
      <dgm:spPr/>
    </dgm:pt>
    <dgm:pt modelId="{D3F7EC8B-439B-451F-A5A5-2119C24167FC}" type="pres">
      <dgm:prSet presAssocID="{D9CA604F-406E-43C6-BB76-90F98E88C5C6}" presName="aNode" presStyleLbl="bgShp" presStyleIdx="1" presStyleCnt="3" custScaleY="73587" custLinFactNeighborX="-1878" custLinFactNeighborY="-7292"/>
      <dgm:spPr/>
    </dgm:pt>
    <dgm:pt modelId="{8A09D738-0A94-4050-B4F9-F7DAF562D189}" type="pres">
      <dgm:prSet presAssocID="{D9CA604F-406E-43C6-BB76-90F98E88C5C6}" presName="textNode" presStyleLbl="bgShp" presStyleIdx="1" presStyleCnt="3"/>
      <dgm:spPr/>
    </dgm:pt>
    <dgm:pt modelId="{32785ED0-71E6-42E6-8072-C2D532319018}" type="pres">
      <dgm:prSet presAssocID="{D9CA604F-406E-43C6-BB76-90F98E88C5C6}" presName="compChildNode" presStyleCnt="0"/>
      <dgm:spPr/>
    </dgm:pt>
    <dgm:pt modelId="{8A68CBD3-B842-4EBB-98CB-494FEBF80794}" type="pres">
      <dgm:prSet presAssocID="{D9CA604F-406E-43C6-BB76-90F98E88C5C6}" presName="theInnerList" presStyleCnt="0"/>
      <dgm:spPr/>
    </dgm:pt>
    <dgm:pt modelId="{F80906CC-3B03-4DD0-986E-BC356CD1B0E4}" type="pres">
      <dgm:prSet presAssocID="{7207D8DE-710E-45F5-BBCC-F4E7931F3AA0}" presName="childNode" presStyleLbl="node1" presStyleIdx="1" presStyleCnt="4" custScaleX="117795" custScaleY="47159" custLinFactNeighborX="-1592" custLinFactNeighborY="-37219">
        <dgm:presLayoutVars>
          <dgm:bulletEnabled val="1"/>
        </dgm:presLayoutVars>
      </dgm:prSet>
      <dgm:spPr/>
    </dgm:pt>
    <dgm:pt modelId="{B112A5E7-53ED-44B9-B765-7DA8B6AA5EB4}" type="pres">
      <dgm:prSet presAssocID="{D9CA604F-406E-43C6-BB76-90F98E88C5C6}" presName="aSpace" presStyleCnt="0"/>
      <dgm:spPr/>
    </dgm:pt>
    <dgm:pt modelId="{A09B50FC-79CD-422F-9A61-91CC0211C977}" type="pres">
      <dgm:prSet presAssocID="{9CE5BA1A-91A5-47E6-8666-AB453C9712B9}" presName="compNode" presStyleCnt="0"/>
      <dgm:spPr/>
    </dgm:pt>
    <dgm:pt modelId="{08C45297-7A7F-446A-B086-C064234108C3}" type="pres">
      <dgm:prSet presAssocID="{9CE5BA1A-91A5-47E6-8666-AB453C9712B9}" presName="aNode" presStyleLbl="bgShp" presStyleIdx="2" presStyleCnt="3" custScaleY="68576" custLinFactNeighborX="-361" custLinFactNeighborY="-3335"/>
      <dgm:spPr/>
    </dgm:pt>
    <dgm:pt modelId="{B68D4128-CF00-49AF-8C5D-852DF041BC8E}" type="pres">
      <dgm:prSet presAssocID="{9CE5BA1A-91A5-47E6-8666-AB453C9712B9}" presName="textNode" presStyleLbl="bgShp" presStyleIdx="2" presStyleCnt="3"/>
      <dgm:spPr/>
    </dgm:pt>
    <dgm:pt modelId="{8A2339D3-5FB4-4ED3-9222-E0398AB39FCD}" type="pres">
      <dgm:prSet presAssocID="{9CE5BA1A-91A5-47E6-8666-AB453C9712B9}" presName="compChildNode" presStyleCnt="0"/>
      <dgm:spPr/>
    </dgm:pt>
    <dgm:pt modelId="{36F4493C-AB7B-4C90-981E-C4BFE11BD116}" type="pres">
      <dgm:prSet presAssocID="{9CE5BA1A-91A5-47E6-8666-AB453C9712B9}" presName="theInnerList" presStyleCnt="0"/>
      <dgm:spPr/>
    </dgm:pt>
    <dgm:pt modelId="{4252118A-5271-45E6-991D-B544DADC1B3C}" type="pres">
      <dgm:prSet presAssocID="{C92EF369-E663-4625-A008-8D0AC0E63322}" presName="childNode" presStyleLbl="node1" presStyleIdx="2" presStyleCnt="4" custScaleX="115687" custScaleY="443944" custLinFactY="-43128" custLinFactNeighborX="812" custLinFactNeighborY="-100000">
        <dgm:presLayoutVars>
          <dgm:bulletEnabled val="1"/>
        </dgm:presLayoutVars>
      </dgm:prSet>
      <dgm:spPr/>
    </dgm:pt>
    <dgm:pt modelId="{BDC146D5-899E-4DD9-89FB-7713E2F3DA77}" type="pres">
      <dgm:prSet presAssocID="{C92EF369-E663-4625-A008-8D0AC0E63322}" presName="aSpace2" presStyleCnt="0"/>
      <dgm:spPr/>
    </dgm:pt>
    <dgm:pt modelId="{5080B561-9D02-4252-B42C-6083A88BFCA7}" type="pres">
      <dgm:prSet presAssocID="{702D9205-DBCE-411E-BEDB-AC5C07324996}" presName="childNode" presStyleLbl="node1" presStyleIdx="3" presStyleCnt="4" custScaleX="80358" custScaleY="119983" custLinFactY="-223301" custLinFactNeighborX="14260" custLinFactNeighborY="-300000">
        <dgm:presLayoutVars>
          <dgm:bulletEnabled val="1"/>
        </dgm:presLayoutVars>
      </dgm:prSet>
      <dgm:spPr/>
    </dgm:pt>
  </dgm:ptLst>
  <dgm:cxnLst>
    <dgm:cxn modelId="{F8495511-ED6D-40D0-9921-05A467A57AA4}" type="presOf" srcId="{13F40109-DFBE-404F-861D-9A941CAE9FB2}" destId="{F80906CC-3B03-4DD0-986E-BC356CD1B0E4}" srcOrd="0" destOrd="2" presId="urn:microsoft.com/office/officeart/2005/8/layout/lProcess2"/>
    <dgm:cxn modelId="{53422212-5CFB-4BBC-824C-0A1D977450B9}" srcId="{9CE5BA1A-91A5-47E6-8666-AB453C9712B9}" destId="{C92EF369-E663-4625-A008-8D0AC0E63322}" srcOrd="0" destOrd="0" parTransId="{C300FB9C-39BD-4C4B-B955-FFEFC56A6F4C}" sibTransId="{18F27064-C524-4088-83E2-12E5696430D7}"/>
    <dgm:cxn modelId="{B1B97521-BDD5-4083-AD1D-913767BAA3DE}" srcId="{FD4C114E-AA90-40B0-B301-32D83B088BA8}" destId="{40A993A1-A33F-4AFD-8CD3-93425780782C}" srcOrd="1" destOrd="0" parTransId="{A4196EDD-E2C2-46F0-99C4-35776F20D54A}" sibTransId="{E83F48E5-E717-40DC-A983-7D10EBD77A60}"/>
    <dgm:cxn modelId="{2FA90C27-297E-443E-987B-CB30E00D01AE}" type="presOf" srcId="{F5384F33-EA4F-48EF-8FB1-7CACA6F8578F}" destId="{F80906CC-3B03-4DD0-986E-BC356CD1B0E4}" srcOrd="0" destOrd="1" presId="urn:microsoft.com/office/officeart/2005/8/layout/lProcess2"/>
    <dgm:cxn modelId="{A9601F27-FF89-4BCF-B447-538CDA6EE0F8}" srcId="{C92EF369-E663-4625-A008-8D0AC0E63322}" destId="{4A6D9ED8-F3C1-475A-9DC8-5782DDBF6159}" srcOrd="1" destOrd="0" parTransId="{B219E4BE-9E98-4031-9B7B-B0F93154BEA6}" sibTransId="{80C0142A-C1D8-4C7E-B6A9-E559F74E946A}"/>
    <dgm:cxn modelId="{743EAB28-005C-4806-852E-4EAFB83121FC}" type="presOf" srcId="{5A15608A-54E3-4FF9-BA99-567F1DDDD27D}" destId="{6089322C-619D-4152-B5F1-F59CB4E93582}" srcOrd="0" destOrd="0" presId="urn:microsoft.com/office/officeart/2005/8/layout/lProcess2"/>
    <dgm:cxn modelId="{133D9F34-C60B-41E9-8BA0-AECE20FA241A}" type="presOf" srcId="{E94BAEA5-1600-4E32-90E2-DB2F2038BA06}" destId="{84314611-3447-4E57-8295-64E57CCFEFE1}" srcOrd="0" destOrd="0" presId="urn:microsoft.com/office/officeart/2005/8/layout/lProcess2"/>
    <dgm:cxn modelId="{F65BA734-5684-4285-9B16-33CECE0AFDD9}" srcId="{7207D8DE-710E-45F5-BBCC-F4E7931F3AA0}" destId="{94B50203-A971-46F5-92E0-F2DBACB30331}" srcOrd="2" destOrd="0" parTransId="{54239E8B-3093-4595-AA6E-208E2FB3894E}" sibTransId="{E3939654-46F8-415C-BF49-1EB1AE6E08E3}"/>
    <dgm:cxn modelId="{B7E51D35-9E36-4204-BF09-D71FE729E5E9}" type="presOf" srcId="{702D9205-DBCE-411E-BEDB-AC5C07324996}" destId="{5080B561-9D02-4252-B42C-6083A88BFCA7}" srcOrd="0" destOrd="0" presId="urn:microsoft.com/office/officeart/2005/8/layout/lProcess2"/>
    <dgm:cxn modelId="{399FF039-20D2-4BBC-B12B-C36D841F569D}" srcId="{5A15608A-54E3-4FF9-BA99-567F1DDDD27D}" destId="{E94BAEA5-1600-4E32-90E2-DB2F2038BA06}" srcOrd="0" destOrd="0" parTransId="{B0DAD053-C7C1-47D7-ACC1-91B38CF6D24B}" sibTransId="{0ED820D1-7D6C-4647-B312-FAD511051225}"/>
    <dgm:cxn modelId="{8913693B-FB1F-470F-B9FA-568BEFA50C29}" type="presOf" srcId="{D9CA604F-406E-43C6-BB76-90F98E88C5C6}" destId="{D3F7EC8B-439B-451F-A5A5-2119C24167FC}" srcOrd="0" destOrd="0" presId="urn:microsoft.com/office/officeart/2005/8/layout/lProcess2"/>
    <dgm:cxn modelId="{68C0A660-A4E7-45F2-99E3-B245C61902C7}" type="presOf" srcId="{A605F74A-9BDE-41E7-B6BC-F35F80F5BA36}" destId="{4252118A-5271-45E6-991D-B544DADC1B3C}" srcOrd="0" destOrd="3" presId="urn:microsoft.com/office/officeart/2005/8/layout/lProcess2"/>
    <dgm:cxn modelId="{CCF66162-E2C4-4E63-959E-AC93705F49F6}" srcId="{5A15608A-54E3-4FF9-BA99-567F1DDDD27D}" destId="{9CE5BA1A-91A5-47E6-8666-AB453C9712B9}" srcOrd="2" destOrd="0" parTransId="{0CC43D7F-2D00-490F-902D-9E6F167D228E}" sibTransId="{DDA4E848-6716-4E29-A342-24D8E908FD44}"/>
    <dgm:cxn modelId="{31FA9D42-542B-4A96-9D10-1BE34C7CB9AC}" srcId="{5A15608A-54E3-4FF9-BA99-567F1DDDD27D}" destId="{D9CA604F-406E-43C6-BB76-90F98E88C5C6}" srcOrd="1" destOrd="0" parTransId="{64140867-3286-4ED4-A026-BBC32D31D94D}" sibTransId="{B7675BB9-6FD1-4C0B-8295-C8991BEA5D66}"/>
    <dgm:cxn modelId="{4E44C865-67DE-4B1B-8683-D9481E4B1581}" srcId="{FD4C114E-AA90-40B0-B301-32D83B088BA8}" destId="{56C3414B-DE05-4115-A15D-294133655220}" srcOrd="0" destOrd="0" parTransId="{07AAE410-5B59-48A1-AD56-44605B2DF05F}" sibTransId="{6F1D844E-DE6C-465F-A539-921D77B35CF5}"/>
    <dgm:cxn modelId="{EAC56D6B-2A9B-46AA-B505-24A87F9EC2D0}" srcId="{FD4C114E-AA90-40B0-B301-32D83B088BA8}" destId="{04E52988-7696-4593-905E-2B90531BE4E3}" srcOrd="2" destOrd="0" parTransId="{B58227EB-A259-4A9A-A8B2-21199BB47D25}" sibTransId="{D4697DEC-6CC8-4C75-9C49-3C7044207BA9}"/>
    <dgm:cxn modelId="{D940986E-4EC5-452A-94F5-0A3643729CC2}" type="presOf" srcId="{FD4C114E-AA90-40B0-B301-32D83B088BA8}" destId="{5DCDB5FA-6E2B-4885-A2F8-7D037635380C}" srcOrd="0" destOrd="0" presId="urn:microsoft.com/office/officeart/2005/8/layout/lProcess2"/>
    <dgm:cxn modelId="{435B8450-5D20-4C8B-9728-BE736C2A3BF3}" type="presOf" srcId="{7207D8DE-710E-45F5-BBCC-F4E7931F3AA0}" destId="{F80906CC-3B03-4DD0-986E-BC356CD1B0E4}" srcOrd="0" destOrd="0" presId="urn:microsoft.com/office/officeart/2005/8/layout/lProcess2"/>
    <dgm:cxn modelId="{0C366854-F624-4203-A8D0-4FD3236783D4}" srcId="{9CE5BA1A-91A5-47E6-8666-AB453C9712B9}" destId="{702D9205-DBCE-411E-BEDB-AC5C07324996}" srcOrd="1" destOrd="0" parTransId="{949D5946-4CBC-4F59-B0F6-08BADED65997}" sibTransId="{C8EB9E2E-9944-4B18-9777-63485E682629}"/>
    <dgm:cxn modelId="{2840607B-C4D9-4720-AC72-84DE4F027890}" srcId="{7207D8DE-710E-45F5-BBCC-F4E7931F3AA0}" destId="{F5384F33-EA4F-48EF-8FB1-7CACA6F8578F}" srcOrd="0" destOrd="0" parTransId="{EDAEC7DB-142E-4006-B41A-91558083ACBE}" sibTransId="{CD82B71B-4E20-4897-9D07-A484E4DDD110}"/>
    <dgm:cxn modelId="{A3D8B282-96CB-4E54-8DAD-78C077FA9A8E}" type="presOf" srcId="{D9CA604F-406E-43C6-BB76-90F98E88C5C6}" destId="{8A09D738-0A94-4050-B4F9-F7DAF562D189}" srcOrd="1" destOrd="0" presId="urn:microsoft.com/office/officeart/2005/8/layout/lProcess2"/>
    <dgm:cxn modelId="{905F0485-2F3C-4FB8-998B-FF857A7E230A}" type="presOf" srcId="{04E52988-7696-4593-905E-2B90531BE4E3}" destId="{5DCDB5FA-6E2B-4885-A2F8-7D037635380C}" srcOrd="0" destOrd="3" presId="urn:microsoft.com/office/officeart/2005/8/layout/lProcess2"/>
    <dgm:cxn modelId="{D861F18F-E261-46ED-AD6E-A4DD27486B58}" srcId="{E94BAEA5-1600-4E32-90E2-DB2F2038BA06}" destId="{FD4C114E-AA90-40B0-B301-32D83B088BA8}" srcOrd="0" destOrd="0" parTransId="{D34EC3EA-A862-4B41-9CA1-21539DB41A7C}" sibTransId="{F0CF0019-E6EC-4A86-9701-8398E965B782}"/>
    <dgm:cxn modelId="{B5832D96-3B17-4DF4-B247-891329F6EC3F}" srcId="{D9CA604F-406E-43C6-BB76-90F98E88C5C6}" destId="{7207D8DE-710E-45F5-BBCC-F4E7931F3AA0}" srcOrd="0" destOrd="0" parTransId="{27C774E7-15D1-47BF-AE7F-B14D469EE825}" sibTransId="{3EC5FACA-888C-4782-8D72-B124DC70DBDD}"/>
    <dgm:cxn modelId="{DDFEA7A6-B6EE-40E2-B7D3-38D43C8EB77E}" type="presOf" srcId="{56C3414B-DE05-4115-A15D-294133655220}" destId="{5DCDB5FA-6E2B-4885-A2F8-7D037635380C}" srcOrd="0" destOrd="1" presId="urn:microsoft.com/office/officeart/2005/8/layout/lProcess2"/>
    <dgm:cxn modelId="{0553B0A8-570F-4ACA-8EFB-54646381F52C}" type="presOf" srcId="{9CE5BA1A-91A5-47E6-8666-AB453C9712B9}" destId="{B68D4128-CF00-49AF-8C5D-852DF041BC8E}" srcOrd="1" destOrd="0" presId="urn:microsoft.com/office/officeart/2005/8/layout/lProcess2"/>
    <dgm:cxn modelId="{93A7FDAE-1711-400B-8285-97B1A2CAC054}" type="presOf" srcId="{C92EF369-E663-4625-A008-8D0AC0E63322}" destId="{4252118A-5271-45E6-991D-B544DADC1B3C}" srcOrd="0" destOrd="0" presId="urn:microsoft.com/office/officeart/2005/8/layout/lProcess2"/>
    <dgm:cxn modelId="{E1E0FAB0-7E7F-440B-B6A5-F8523808E742}" type="presOf" srcId="{94B50203-A971-46F5-92E0-F2DBACB30331}" destId="{F80906CC-3B03-4DD0-986E-BC356CD1B0E4}" srcOrd="0" destOrd="3" presId="urn:microsoft.com/office/officeart/2005/8/layout/lProcess2"/>
    <dgm:cxn modelId="{CF5C07B4-F154-43CC-9A9B-0F446469EFFD}" type="presOf" srcId="{772272CD-159E-4C7B-A176-22B51D8A3A3A}" destId="{4252118A-5271-45E6-991D-B544DADC1B3C}" srcOrd="0" destOrd="1" presId="urn:microsoft.com/office/officeart/2005/8/layout/lProcess2"/>
    <dgm:cxn modelId="{9EDB67BA-3E8A-41D4-862B-DE481A83211E}" srcId="{C92EF369-E663-4625-A008-8D0AC0E63322}" destId="{A605F74A-9BDE-41E7-B6BC-F35F80F5BA36}" srcOrd="2" destOrd="0" parTransId="{6A98BF54-0C1D-4844-A19B-5002B29D877D}" sibTransId="{FDC11D8F-0712-4F64-BD10-50CD5A5F29F6}"/>
    <dgm:cxn modelId="{DDC480C4-A143-4764-89C2-705B6604810A}" type="presOf" srcId="{E94BAEA5-1600-4E32-90E2-DB2F2038BA06}" destId="{50C46C22-4140-41B1-87A9-75B4824EE0A0}" srcOrd="1" destOrd="0" presId="urn:microsoft.com/office/officeart/2005/8/layout/lProcess2"/>
    <dgm:cxn modelId="{67177CC9-A66D-42CB-8FE8-765F967EB483}" type="presOf" srcId="{40A993A1-A33F-4AFD-8CD3-93425780782C}" destId="{5DCDB5FA-6E2B-4885-A2F8-7D037635380C}" srcOrd="0" destOrd="2" presId="urn:microsoft.com/office/officeart/2005/8/layout/lProcess2"/>
    <dgm:cxn modelId="{534F97D0-35E7-4E6F-9FAB-334E06EA8FD6}" srcId="{C92EF369-E663-4625-A008-8D0AC0E63322}" destId="{0B36D07F-1EAA-4067-920F-BA2FB2BF3AB7}" srcOrd="3" destOrd="0" parTransId="{372F45C8-2F15-4D5C-9F6D-97F1AD6C7C86}" sibTransId="{90EA46BC-DCFA-479C-AA00-F594F7DC8971}"/>
    <dgm:cxn modelId="{A1B913DA-E3DC-4926-A9BD-8C28701523CD}" type="presOf" srcId="{9CE5BA1A-91A5-47E6-8666-AB453C9712B9}" destId="{08C45297-7A7F-446A-B086-C064234108C3}" srcOrd="0" destOrd="0" presId="urn:microsoft.com/office/officeart/2005/8/layout/lProcess2"/>
    <dgm:cxn modelId="{1D29DDDB-48AA-4B2A-B8B4-D957BEC83E37}" srcId="{C92EF369-E663-4625-A008-8D0AC0E63322}" destId="{772272CD-159E-4C7B-A176-22B51D8A3A3A}" srcOrd="0" destOrd="0" parTransId="{F3793B23-A03A-4B2B-95AB-530B1FF3B9EF}" sibTransId="{3C03766B-B2C9-4C42-BDCF-28998C3F4F47}"/>
    <dgm:cxn modelId="{122E31E8-E001-41E4-8D24-E4487B4A5492}" type="presOf" srcId="{0B36D07F-1EAA-4067-920F-BA2FB2BF3AB7}" destId="{4252118A-5271-45E6-991D-B544DADC1B3C}" srcOrd="0" destOrd="4" presId="urn:microsoft.com/office/officeart/2005/8/layout/lProcess2"/>
    <dgm:cxn modelId="{966B6AED-FA17-4E61-8BAF-3583DCAE3D5E}" srcId="{7207D8DE-710E-45F5-BBCC-F4E7931F3AA0}" destId="{13F40109-DFBE-404F-861D-9A941CAE9FB2}" srcOrd="1" destOrd="0" parTransId="{7CD83F8D-419B-4323-971B-2B44BB4A4BB7}" sibTransId="{B283C576-AE78-438D-9D84-4A36C65E823D}"/>
    <dgm:cxn modelId="{D3D4C2F7-6181-4C48-94F5-77969F4676E8}" type="presOf" srcId="{4A6D9ED8-F3C1-475A-9DC8-5782DDBF6159}" destId="{4252118A-5271-45E6-991D-B544DADC1B3C}" srcOrd="0" destOrd="2" presId="urn:microsoft.com/office/officeart/2005/8/layout/lProcess2"/>
    <dgm:cxn modelId="{54322D33-08DD-4DC5-8977-50CA133FFC6E}" type="presParOf" srcId="{6089322C-619D-4152-B5F1-F59CB4E93582}" destId="{4F4AA1A2-42C1-4F32-B165-0E24ECFF5389}" srcOrd="0" destOrd="0" presId="urn:microsoft.com/office/officeart/2005/8/layout/lProcess2"/>
    <dgm:cxn modelId="{C6883832-A06C-4390-A42D-F8704D974E1A}" type="presParOf" srcId="{4F4AA1A2-42C1-4F32-B165-0E24ECFF5389}" destId="{84314611-3447-4E57-8295-64E57CCFEFE1}" srcOrd="0" destOrd="0" presId="urn:microsoft.com/office/officeart/2005/8/layout/lProcess2"/>
    <dgm:cxn modelId="{0494B485-950C-4539-A0AD-56B0CEFA90E8}" type="presParOf" srcId="{4F4AA1A2-42C1-4F32-B165-0E24ECFF5389}" destId="{50C46C22-4140-41B1-87A9-75B4824EE0A0}" srcOrd="1" destOrd="0" presId="urn:microsoft.com/office/officeart/2005/8/layout/lProcess2"/>
    <dgm:cxn modelId="{C37ABC62-438A-4DFF-B635-C16170B49B50}" type="presParOf" srcId="{4F4AA1A2-42C1-4F32-B165-0E24ECFF5389}" destId="{B721E9F2-E470-419B-B739-8DB0B69D486E}" srcOrd="2" destOrd="0" presId="urn:microsoft.com/office/officeart/2005/8/layout/lProcess2"/>
    <dgm:cxn modelId="{56BE61EA-CA0D-4B47-A505-CBD756DC7810}" type="presParOf" srcId="{B721E9F2-E470-419B-B739-8DB0B69D486E}" destId="{DD69B846-A0C3-4ABE-B8E2-DF0253ADA9DE}" srcOrd="0" destOrd="0" presId="urn:microsoft.com/office/officeart/2005/8/layout/lProcess2"/>
    <dgm:cxn modelId="{FB907394-65BA-4C42-9943-5D6A2EF9A7CC}" type="presParOf" srcId="{DD69B846-A0C3-4ABE-B8E2-DF0253ADA9DE}" destId="{5DCDB5FA-6E2B-4885-A2F8-7D037635380C}" srcOrd="0" destOrd="0" presId="urn:microsoft.com/office/officeart/2005/8/layout/lProcess2"/>
    <dgm:cxn modelId="{1DFD050B-EC84-420A-BEA7-1DB4B809D955}" type="presParOf" srcId="{6089322C-619D-4152-B5F1-F59CB4E93582}" destId="{642D5A05-7E48-4DB6-B964-81B420A3D9AF}" srcOrd="1" destOrd="0" presId="urn:microsoft.com/office/officeart/2005/8/layout/lProcess2"/>
    <dgm:cxn modelId="{45B04508-7D01-4AF6-BC99-46B0D0D3855F}" type="presParOf" srcId="{6089322C-619D-4152-B5F1-F59CB4E93582}" destId="{9EF31C0D-8A83-47F2-92EC-552BDECA9AFE}" srcOrd="2" destOrd="0" presId="urn:microsoft.com/office/officeart/2005/8/layout/lProcess2"/>
    <dgm:cxn modelId="{890843C4-394E-4A26-BA8C-75FF5807050A}" type="presParOf" srcId="{9EF31C0D-8A83-47F2-92EC-552BDECA9AFE}" destId="{D3F7EC8B-439B-451F-A5A5-2119C24167FC}" srcOrd="0" destOrd="0" presId="urn:microsoft.com/office/officeart/2005/8/layout/lProcess2"/>
    <dgm:cxn modelId="{42D80C3F-2F7A-40E0-B92C-7BF561D6859A}" type="presParOf" srcId="{9EF31C0D-8A83-47F2-92EC-552BDECA9AFE}" destId="{8A09D738-0A94-4050-B4F9-F7DAF562D189}" srcOrd="1" destOrd="0" presId="urn:microsoft.com/office/officeart/2005/8/layout/lProcess2"/>
    <dgm:cxn modelId="{134119F9-9C49-437C-A998-CA79CABDE0E9}" type="presParOf" srcId="{9EF31C0D-8A83-47F2-92EC-552BDECA9AFE}" destId="{32785ED0-71E6-42E6-8072-C2D532319018}" srcOrd="2" destOrd="0" presId="urn:microsoft.com/office/officeart/2005/8/layout/lProcess2"/>
    <dgm:cxn modelId="{D4725A32-658C-4B1A-B5DE-FB2F7D8C5BAD}" type="presParOf" srcId="{32785ED0-71E6-42E6-8072-C2D532319018}" destId="{8A68CBD3-B842-4EBB-98CB-494FEBF80794}" srcOrd="0" destOrd="0" presId="urn:microsoft.com/office/officeart/2005/8/layout/lProcess2"/>
    <dgm:cxn modelId="{5BB01DE5-FBD3-40ED-B0F3-10716F68EB19}" type="presParOf" srcId="{8A68CBD3-B842-4EBB-98CB-494FEBF80794}" destId="{F80906CC-3B03-4DD0-986E-BC356CD1B0E4}" srcOrd="0" destOrd="0" presId="urn:microsoft.com/office/officeart/2005/8/layout/lProcess2"/>
    <dgm:cxn modelId="{9A048B13-A2D8-463B-B443-15E1277EFCFB}" type="presParOf" srcId="{6089322C-619D-4152-B5F1-F59CB4E93582}" destId="{B112A5E7-53ED-44B9-B765-7DA8B6AA5EB4}" srcOrd="3" destOrd="0" presId="urn:microsoft.com/office/officeart/2005/8/layout/lProcess2"/>
    <dgm:cxn modelId="{6C56827A-DDFC-4ECC-AECF-8B0ADBDEF646}" type="presParOf" srcId="{6089322C-619D-4152-B5F1-F59CB4E93582}" destId="{A09B50FC-79CD-422F-9A61-91CC0211C977}" srcOrd="4" destOrd="0" presId="urn:microsoft.com/office/officeart/2005/8/layout/lProcess2"/>
    <dgm:cxn modelId="{A24C40AC-F73B-409F-8B94-603EF5A6A9BB}" type="presParOf" srcId="{A09B50FC-79CD-422F-9A61-91CC0211C977}" destId="{08C45297-7A7F-446A-B086-C064234108C3}" srcOrd="0" destOrd="0" presId="urn:microsoft.com/office/officeart/2005/8/layout/lProcess2"/>
    <dgm:cxn modelId="{3C34B707-769A-4FB0-BD20-064E3FE3C072}" type="presParOf" srcId="{A09B50FC-79CD-422F-9A61-91CC0211C977}" destId="{B68D4128-CF00-49AF-8C5D-852DF041BC8E}" srcOrd="1" destOrd="0" presId="urn:microsoft.com/office/officeart/2005/8/layout/lProcess2"/>
    <dgm:cxn modelId="{762702DC-ACDE-49D9-A187-FEB97C0ED41F}" type="presParOf" srcId="{A09B50FC-79CD-422F-9A61-91CC0211C977}" destId="{8A2339D3-5FB4-4ED3-9222-E0398AB39FCD}" srcOrd="2" destOrd="0" presId="urn:microsoft.com/office/officeart/2005/8/layout/lProcess2"/>
    <dgm:cxn modelId="{D8A1BD7E-EA37-49E3-B939-D00C302860F4}" type="presParOf" srcId="{8A2339D3-5FB4-4ED3-9222-E0398AB39FCD}" destId="{36F4493C-AB7B-4C90-981E-C4BFE11BD116}" srcOrd="0" destOrd="0" presId="urn:microsoft.com/office/officeart/2005/8/layout/lProcess2"/>
    <dgm:cxn modelId="{D61DD1E7-8C9D-40A3-AB1D-F7DE305B56F3}" type="presParOf" srcId="{36F4493C-AB7B-4C90-981E-C4BFE11BD116}" destId="{4252118A-5271-45E6-991D-B544DADC1B3C}" srcOrd="0" destOrd="0" presId="urn:microsoft.com/office/officeart/2005/8/layout/lProcess2"/>
    <dgm:cxn modelId="{D5B564F9-D223-44C0-A9CF-B9F1F5B7ECE0}" type="presParOf" srcId="{36F4493C-AB7B-4C90-981E-C4BFE11BD116}" destId="{BDC146D5-899E-4DD9-89FB-7713E2F3DA77}" srcOrd="1" destOrd="0" presId="urn:microsoft.com/office/officeart/2005/8/layout/lProcess2"/>
    <dgm:cxn modelId="{27E83DCF-09B0-4700-B89D-44DAE11E94A8}" type="presParOf" srcId="{36F4493C-AB7B-4C90-981E-C4BFE11BD116}" destId="{5080B561-9D02-4252-B42C-6083A88BFCA7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A2E2A-71F8-4E26-BC8B-3666F49753FC}" type="doc">
      <dgm:prSet loTypeId="urn:microsoft.com/office/officeart/2005/8/layout/arrow2" loCatId="process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id-ID"/>
        </a:p>
      </dgm:t>
    </dgm:pt>
    <dgm:pt modelId="{BE20A557-5848-4042-9F9A-7220BC3ED460}">
      <dgm:prSet phldrT="[Text]" custT="1"/>
      <dgm:spPr/>
      <dgm:t>
        <a:bodyPr/>
        <a:lstStyle/>
        <a:p>
          <a:r>
            <a:rPr lang="id-ID" sz="2800" b="1" dirty="0">
              <a:solidFill>
                <a:schemeClr val="bg1"/>
              </a:solidFill>
            </a:rPr>
            <a:t>2015</a:t>
          </a:r>
        </a:p>
      </dgm:t>
    </dgm:pt>
    <dgm:pt modelId="{A9AE0A71-F220-4764-91F3-DF7CC52B47A1}" type="parTrans" cxnId="{EB1E05F6-7167-43C1-9759-03B007241AB8}">
      <dgm:prSet/>
      <dgm:spPr/>
      <dgm:t>
        <a:bodyPr/>
        <a:lstStyle/>
        <a:p>
          <a:endParaRPr lang="id-ID"/>
        </a:p>
      </dgm:t>
    </dgm:pt>
    <dgm:pt modelId="{F4AAD036-BF79-408A-A254-9EDF9BF65F18}" type="sibTrans" cxnId="{EB1E05F6-7167-43C1-9759-03B007241AB8}">
      <dgm:prSet/>
      <dgm:spPr/>
      <dgm:t>
        <a:bodyPr/>
        <a:lstStyle/>
        <a:p>
          <a:endParaRPr lang="id-ID"/>
        </a:p>
      </dgm:t>
    </dgm:pt>
    <dgm:pt modelId="{272067A2-18DE-428A-8CEE-0A270C6F69DA}">
      <dgm:prSet phldrT="[Text]" custT="1"/>
      <dgm:spPr/>
      <dgm:t>
        <a:bodyPr/>
        <a:lstStyle/>
        <a:p>
          <a:r>
            <a:rPr lang="id-ID" sz="2800" b="1" dirty="0">
              <a:solidFill>
                <a:schemeClr val="bg1"/>
              </a:solidFill>
            </a:rPr>
            <a:t>2017</a:t>
          </a:r>
        </a:p>
      </dgm:t>
    </dgm:pt>
    <dgm:pt modelId="{335A6265-06D9-4D51-B030-25CAAD4FE1CF}" type="parTrans" cxnId="{1A0CBD73-2F04-4D3A-B860-F3000DFBD70D}">
      <dgm:prSet/>
      <dgm:spPr/>
      <dgm:t>
        <a:bodyPr/>
        <a:lstStyle/>
        <a:p>
          <a:endParaRPr lang="id-ID"/>
        </a:p>
      </dgm:t>
    </dgm:pt>
    <dgm:pt modelId="{C88156AD-03DE-4410-BAAC-92DB783AAEAE}" type="sibTrans" cxnId="{1A0CBD73-2F04-4D3A-B860-F3000DFBD70D}">
      <dgm:prSet/>
      <dgm:spPr/>
      <dgm:t>
        <a:bodyPr/>
        <a:lstStyle/>
        <a:p>
          <a:endParaRPr lang="id-ID"/>
        </a:p>
      </dgm:t>
    </dgm:pt>
    <dgm:pt modelId="{C87CD0A7-F421-4AB9-9D37-7BA594D91FAA}">
      <dgm:prSet phldrT="[Text]" custT="1"/>
      <dgm:spPr/>
      <dgm:t>
        <a:bodyPr/>
        <a:lstStyle/>
        <a:p>
          <a:r>
            <a:rPr lang="id-ID" sz="2800" b="1" dirty="0">
              <a:solidFill>
                <a:schemeClr val="bg1"/>
              </a:solidFill>
            </a:rPr>
            <a:t>2018</a:t>
          </a:r>
        </a:p>
      </dgm:t>
    </dgm:pt>
    <dgm:pt modelId="{95C81F7F-C384-4DA1-8316-7590470CE6F7}" type="parTrans" cxnId="{50C8587E-FB45-486B-B7D9-83CD028D49F2}">
      <dgm:prSet/>
      <dgm:spPr/>
      <dgm:t>
        <a:bodyPr/>
        <a:lstStyle/>
        <a:p>
          <a:endParaRPr lang="id-ID"/>
        </a:p>
      </dgm:t>
    </dgm:pt>
    <dgm:pt modelId="{14786D39-6E2A-44FB-8087-44273B3930E9}" type="sibTrans" cxnId="{50C8587E-FB45-486B-B7D9-83CD028D49F2}">
      <dgm:prSet/>
      <dgm:spPr/>
      <dgm:t>
        <a:bodyPr/>
        <a:lstStyle/>
        <a:p>
          <a:endParaRPr lang="id-ID"/>
        </a:p>
      </dgm:t>
    </dgm:pt>
    <dgm:pt modelId="{1AC518C1-8A36-4D89-B46E-D13C0B6B5A86}">
      <dgm:prSet phldrT="[Text]" custT="1"/>
      <dgm:spPr/>
      <dgm:t>
        <a:bodyPr/>
        <a:lstStyle/>
        <a:p>
          <a:r>
            <a:rPr lang="id-ID" sz="2800" b="1" dirty="0">
              <a:solidFill>
                <a:schemeClr val="bg1"/>
              </a:solidFill>
            </a:rPr>
            <a:t>2019</a:t>
          </a:r>
        </a:p>
      </dgm:t>
    </dgm:pt>
    <dgm:pt modelId="{33E17ADE-04E5-430C-B1AD-625A805A1385}" type="parTrans" cxnId="{BFC067FF-B47D-488D-B528-8B5401E3F477}">
      <dgm:prSet/>
      <dgm:spPr/>
      <dgm:t>
        <a:bodyPr/>
        <a:lstStyle/>
        <a:p>
          <a:endParaRPr lang="id-ID"/>
        </a:p>
      </dgm:t>
    </dgm:pt>
    <dgm:pt modelId="{A6DA0F43-507E-4413-AECB-C4493B62F2DA}" type="sibTrans" cxnId="{BFC067FF-B47D-488D-B528-8B5401E3F477}">
      <dgm:prSet/>
      <dgm:spPr/>
      <dgm:t>
        <a:bodyPr/>
        <a:lstStyle/>
        <a:p>
          <a:endParaRPr lang="id-ID"/>
        </a:p>
      </dgm:t>
    </dgm:pt>
    <dgm:pt modelId="{99F226D1-B8FA-4F61-9379-0CC5B1825552}">
      <dgm:prSet phldrT="[Text]"/>
      <dgm:spPr/>
      <dgm:t>
        <a:bodyPr/>
        <a:lstStyle/>
        <a:p>
          <a:endParaRPr lang="en-US" dirty="0"/>
        </a:p>
      </dgm:t>
    </dgm:pt>
    <dgm:pt modelId="{14461465-3E33-4747-9897-59F54073CA14}" type="parTrans" cxnId="{6E4E29AB-8FB9-47A8-B6D6-C6A3F2117894}">
      <dgm:prSet/>
      <dgm:spPr/>
      <dgm:t>
        <a:bodyPr/>
        <a:lstStyle/>
        <a:p>
          <a:endParaRPr lang="id-ID"/>
        </a:p>
      </dgm:t>
    </dgm:pt>
    <dgm:pt modelId="{8F462A7C-1854-49D3-956C-FF57AB7CEB82}" type="sibTrans" cxnId="{6E4E29AB-8FB9-47A8-B6D6-C6A3F2117894}">
      <dgm:prSet/>
      <dgm:spPr/>
      <dgm:t>
        <a:bodyPr/>
        <a:lstStyle/>
        <a:p>
          <a:endParaRPr lang="id-ID"/>
        </a:p>
      </dgm:t>
    </dgm:pt>
    <dgm:pt modelId="{EA5EDE80-BC9E-446C-813B-93D941B9952D}">
      <dgm:prSet phldrT="[Text]" custT="1"/>
      <dgm:spPr/>
      <dgm:t>
        <a:bodyPr/>
        <a:lstStyle/>
        <a:p>
          <a:r>
            <a:rPr lang="id-ID" sz="2800" b="1" dirty="0">
              <a:solidFill>
                <a:schemeClr val="bg1"/>
              </a:solidFill>
            </a:rPr>
            <a:t>2016</a:t>
          </a:r>
        </a:p>
      </dgm:t>
    </dgm:pt>
    <dgm:pt modelId="{70A023F0-0FAB-4C42-9681-7F73B76233AF}" type="sibTrans" cxnId="{89252440-1A89-41E7-B08F-48EE30C19B76}">
      <dgm:prSet/>
      <dgm:spPr/>
      <dgm:t>
        <a:bodyPr/>
        <a:lstStyle/>
        <a:p>
          <a:endParaRPr lang="id-ID"/>
        </a:p>
      </dgm:t>
    </dgm:pt>
    <dgm:pt modelId="{324A9291-E9D3-41DB-92BE-3250324F54D2}" type="parTrans" cxnId="{89252440-1A89-41E7-B08F-48EE30C19B76}">
      <dgm:prSet/>
      <dgm:spPr/>
      <dgm:t>
        <a:bodyPr/>
        <a:lstStyle/>
        <a:p>
          <a:endParaRPr lang="id-ID"/>
        </a:p>
      </dgm:t>
    </dgm:pt>
    <dgm:pt modelId="{059FF4FF-9489-48C6-861A-1983F91B703A}">
      <dgm:prSet/>
      <dgm:spPr/>
      <dgm:t>
        <a:bodyPr/>
        <a:lstStyle/>
        <a:p>
          <a:endParaRPr lang="id-ID" dirty="0"/>
        </a:p>
      </dgm:t>
    </dgm:pt>
    <dgm:pt modelId="{6522C3DD-E421-4A52-B244-9B350B7AF3A2}" type="parTrans" cxnId="{E3FC7EA4-D6E8-411A-87BE-FFE616E602F6}">
      <dgm:prSet/>
      <dgm:spPr/>
      <dgm:t>
        <a:bodyPr/>
        <a:lstStyle/>
        <a:p>
          <a:endParaRPr lang="id-ID"/>
        </a:p>
      </dgm:t>
    </dgm:pt>
    <dgm:pt modelId="{2A095639-1918-4369-AD0B-E6FB40497BE6}" type="sibTrans" cxnId="{E3FC7EA4-D6E8-411A-87BE-FFE616E602F6}">
      <dgm:prSet/>
      <dgm:spPr/>
      <dgm:t>
        <a:bodyPr/>
        <a:lstStyle/>
        <a:p>
          <a:endParaRPr lang="id-ID"/>
        </a:p>
      </dgm:t>
    </dgm:pt>
    <dgm:pt modelId="{FA561DCD-B719-4D29-8FB3-58C2C0C5AE34}">
      <dgm:prSet/>
      <dgm:spPr/>
      <dgm:t>
        <a:bodyPr/>
        <a:lstStyle/>
        <a:p>
          <a:endParaRPr lang="id-ID" dirty="0"/>
        </a:p>
      </dgm:t>
    </dgm:pt>
    <dgm:pt modelId="{04EF59E3-749D-4C29-8A4B-F7B014D4C74B}" type="parTrans" cxnId="{ADC5AC2D-5AD1-4E2B-A831-E7AEF114E63E}">
      <dgm:prSet/>
      <dgm:spPr/>
      <dgm:t>
        <a:bodyPr/>
        <a:lstStyle/>
        <a:p>
          <a:endParaRPr lang="id-ID"/>
        </a:p>
      </dgm:t>
    </dgm:pt>
    <dgm:pt modelId="{DE671E24-B73A-40A6-BA14-4262D8561757}" type="sibTrans" cxnId="{ADC5AC2D-5AD1-4E2B-A831-E7AEF114E63E}">
      <dgm:prSet/>
      <dgm:spPr/>
      <dgm:t>
        <a:bodyPr/>
        <a:lstStyle/>
        <a:p>
          <a:endParaRPr lang="id-ID"/>
        </a:p>
      </dgm:t>
    </dgm:pt>
    <dgm:pt modelId="{625A2918-CD63-4A44-BE86-91C58525D63D}">
      <dgm:prSet/>
      <dgm:spPr/>
      <dgm:t>
        <a:bodyPr/>
        <a:lstStyle/>
        <a:p>
          <a:endParaRPr lang="id-ID" dirty="0"/>
        </a:p>
      </dgm:t>
    </dgm:pt>
    <dgm:pt modelId="{BC3107B8-26F4-40E4-9ED6-CD4F66BB78A7}" type="parTrans" cxnId="{50AEEF94-9128-4595-8E2C-33D7FAA40677}">
      <dgm:prSet/>
      <dgm:spPr/>
      <dgm:t>
        <a:bodyPr/>
        <a:lstStyle/>
        <a:p>
          <a:endParaRPr lang="id-ID"/>
        </a:p>
      </dgm:t>
    </dgm:pt>
    <dgm:pt modelId="{0F6BDFF9-8C64-42F2-9C36-2F7ADF3ADB01}" type="sibTrans" cxnId="{50AEEF94-9128-4595-8E2C-33D7FAA40677}">
      <dgm:prSet/>
      <dgm:spPr/>
      <dgm:t>
        <a:bodyPr/>
        <a:lstStyle/>
        <a:p>
          <a:endParaRPr lang="id-ID"/>
        </a:p>
      </dgm:t>
    </dgm:pt>
    <dgm:pt modelId="{905D3C80-6B0E-4215-842B-3C78C3EF53F8}">
      <dgm:prSet/>
      <dgm:spPr/>
      <dgm:t>
        <a:bodyPr/>
        <a:lstStyle/>
        <a:p>
          <a:endParaRPr lang="id-ID"/>
        </a:p>
      </dgm:t>
    </dgm:pt>
    <dgm:pt modelId="{DDA2DB37-74B8-41BF-BB17-A75886611600}" type="parTrans" cxnId="{4C79BB37-7EDA-474B-B0BC-3F6B0B316617}">
      <dgm:prSet/>
      <dgm:spPr/>
      <dgm:t>
        <a:bodyPr/>
        <a:lstStyle/>
        <a:p>
          <a:endParaRPr lang="id-ID"/>
        </a:p>
      </dgm:t>
    </dgm:pt>
    <dgm:pt modelId="{02EC4508-0A6B-4CFE-803F-1A1C7F60936B}" type="sibTrans" cxnId="{4C79BB37-7EDA-474B-B0BC-3F6B0B316617}">
      <dgm:prSet/>
      <dgm:spPr/>
      <dgm:t>
        <a:bodyPr/>
        <a:lstStyle/>
        <a:p>
          <a:endParaRPr lang="id-ID"/>
        </a:p>
      </dgm:t>
    </dgm:pt>
    <dgm:pt modelId="{4D0C25F2-B53A-4D83-B694-B9E350AEA96D}">
      <dgm:prSet/>
      <dgm:spPr/>
      <dgm:t>
        <a:bodyPr/>
        <a:lstStyle/>
        <a:p>
          <a:endParaRPr lang="id-ID"/>
        </a:p>
      </dgm:t>
    </dgm:pt>
    <dgm:pt modelId="{4F3B28BA-1BE9-4F65-BFA5-75A20921676E}" type="parTrans" cxnId="{AFB9C9AF-6B21-4310-9104-0DCD8702C0A7}">
      <dgm:prSet/>
      <dgm:spPr/>
      <dgm:t>
        <a:bodyPr/>
        <a:lstStyle/>
        <a:p>
          <a:endParaRPr lang="id-ID"/>
        </a:p>
      </dgm:t>
    </dgm:pt>
    <dgm:pt modelId="{173E7339-3579-4ACA-B03D-15B034522D90}" type="sibTrans" cxnId="{AFB9C9AF-6B21-4310-9104-0DCD8702C0A7}">
      <dgm:prSet/>
      <dgm:spPr/>
      <dgm:t>
        <a:bodyPr/>
        <a:lstStyle/>
        <a:p>
          <a:endParaRPr lang="id-ID"/>
        </a:p>
      </dgm:t>
    </dgm:pt>
    <dgm:pt modelId="{D9AD2D8C-B8D9-42B8-A361-C5B2C41B5188}">
      <dgm:prSet/>
      <dgm:spPr/>
      <dgm:t>
        <a:bodyPr/>
        <a:lstStyle/>
        <a:p>
          <a:endParaRPr lang="id-ID"/>
        </a:p>
      </dgm:t>
    </dgm:pt>
    <dgm:pt modelId="{9CE5EA03-44F9-4F7C-A7C5-E2CEE6DAEA22}" type="parTrans" cxnId="{ADDF93EB-0D57-4C13-A3AE-137593300725}">
      <dgm:prSet/>
      <dgm:spPr/>
      <dgm:t>
        <a:bodyPr/>
        <a:lstStyle/>
        <a:p>
          <a:endParaRPr lang="id-ID"/>
        </a:p>
      </dgm:t>
    </dgm:pt>
    <dgm:pt modelId="{746F1B5B-C94D-47C6-9C19-CFA9D22EBC9B}" type="sibTrans" cxnId="{ADDF93EB-0D57-4C13-A3AE-137593300725}">
      <dgm:prSet/>
      <dgm:spPr/>
      <dgm:t>
        <a:bodyPr/>
        <a:lstStyle/>
        <a:p>
          <a:endParaRPr lang="id-ID"/>
        </a:p>
      </dgm:t>
    </dgm:pt>
    <dgm:pt modelId="{82A054FB-7EBB-413B-A03E-5586AA02C8C5}">
      <dgm:prSet/>
      <dgm:spPr/>
      <dgm:t>
        <a:bodyPr/>
        <a:lstStyle/>
        <a:p>
          <a:endParaRPr lang="id-ID"/>
        </a:p>
      </dgm:t>
    </dgm:pt>
    <dgm:pt modelId="{B987C77A-B1D1-4C4D-8E0D-AEF4CC711873}" type="parTrans" cxnId="{3D796A23-79CE-4448-9D38-10C0AE5C6700}">
      <dgm:prSet/>
      <dgm:spPr/>
      <dgm:t>
        <a:bodyPr/>
        <a:lstStyle/>
        <a:p>
          <a:endParaRPr lang="id-ID"/>
        </a:p>
      </dgm:t>
    </dgm:pt>
    <dgm:pt modelId="{F02CF8C7-E278-4D64-9E10-45B40C6C6F70}" type="sibTrans" cxnId="{3D796A23-79CE-4448-9D38-10C0AE5C6700}">
      <dgm:prSet/>
      <dgm:spPr/>
      <dgm:t>
        <a:bodyPr/>
        <a:lstStyle/>
        <a:p>
          <a:endParaRPr lang="id-ID"/>
        </a:p>
      </dgm:t>
    </dgm:pt>
    <dgm:pt modelId="{155AE5E9-0D4E-4FFE-9EAC-3EB1746291F4}" type="pres">
      <dgm:prSet presAssocID="{767A2E2A-71F8-4E26-BC8B-3666F49753FC}" presName="arrowDiagram" presStyleCnt="0">
        <dgm:presLayoutVars>
          <dgm:chMax val="5"/>
          <dgm:dir/>
          <dgm:resizeHandles val="exact"/>
        </dgm:presLayoutVars>
      </dgm:prSet>
      <dgm:spPr/>
    </dgm:pt>
    <dgm:pt modelId="{20B450CA-5B18-4790-A056-2B20BFF98FB5}" type="pres">
      <dgm:prSet presAssocID="{767A2E2A-71F8-4E26-BC8B-3666F49753FC}" presName="arrow" presStyleLbl="bgShp" presStyleIdx="0" presStyleCnt="1" custScaleX="112985"/>
      <dgm:spPr/>
    </dgm:pt>
    <dgm:pt modelId="{448EAFB5-B164-447B-A047-B8FAEBA08EDC}" type="pres">
      <dgm:prSet presAssocID="{767A2E2A-71F8-4E26-BC8B-3666F49753FC}" presName="arrowDiagram5" presStyleCnt="0"/>
      <dgm:spPr/>
    </dgm:pt>
    <dgm:pt modelId="{BDC2973E-4D55-4E02-8A6A-3F70C284852E}" type="pres">
      <dgm:prSet presAssocID="{BE20A557-5848-4042-9F9A-7220BC3ED460}" presName="bullet5a" presStyleLbl="node1" presStyleIdx="0" presStyleCnt="5" custLinFactY="-86164" custLinFactNeighborY="-100000"/>
      <dgm:spPr>
        <a:solidFill>
          <a:srgbClr val="002060"/>
        </a:solidFill>
      </dgm:spPr>
    </dgm:pt>
    <dgm:pt modelId="{DAE5F232-2CA2-44FD-A52F-44B8668BCB52}" type="pres">
      <dgm:prSet presAssocID="{BE20A557-5848-4042-9F9A-7220BC3ED460}" presName="textBox5a" presStyleLbl="revTx" presStyleIdx="0" presStyleCnt="5" custScaleX="151030" custScaleY="33531" custLinFactNeighborX="-23406" custLinFactNeighborY="-32701">
        <dgm:presLayoutVars>
          <dgm:bulletEnabled val="1"/>
        </dgm:presLayoutVars>
      </dgm:prSet>
      <dgm:spPr/>
    </dgm:pt>
    <dgm:pt modelId="{B27B6088-901F-4834-9911-4C9AB9B9FE4E}" type="pres">
      <dgm:prSet presAssocID="{EA5EDE80-BC9E-446C-813B-93D941B9952D}" presName="bullet5b" presStyleLbl="node1" presStyleIdx="1" presStyleCnt="5"/>
      <dgm:spPr>
        <a:solidFill>
          <a:srgbClr val="002060"/>
        </a:solidFill>
      </dgm:spPr>
    </dgm:pt>
    <dgm:pt modelId="{97CDB130-D11C-43E3-AC93-A9BB49C4463A}" type="pres">
      <dgm:prSet presAssocID="{EA5EDE80-BC9E-446C-813B-93D941B9952D}" presName="textBox5b" presStyleLbl="revTx" presStyleIdx="1" presStyleCnt="5">
        <dgm:presLayoutVars>
          <dgm:bulletEnabled val="1"/>
        </dgm:presLayoutVars>
      </dgm:prSet>
      <dgm:spPr/>
    </dgm:pt>
    <dgm:pt modelId="{9357F96D-B435-46E5-AD14-D936506C90B1}" type="pres">
      <dgm:prSet presAssocID="{272067A2-18DE-428A-8CEE-0A270C6F69DA}" presName="bullet5c" presStyleLbl="node1" presStyleIdx="2" presStyleCnt="5"/>
      <dgm:spPr>
        <a:solidFill>
          <a:srgbClr val="002060"/>
        </a:solidFill>
      </dgm:spPr>
    </dgm:pt>
    <dgm:pt modelId="{D75EA81C-109B-4E12-868E-4F1BB27DF15A}" type="pres">
      <dgm:prSet presAssocID="{272067A2-18DE-428A-8CEE-0A270C6F69DA}" presName="textBox5c" presStyleLbl="revTx" presStyleIdx="2" presStyleCnt="5">
        <dgm:presLayoutVars>
          <dgm:bulletEnabled val="1"/>
        </dgm:presLayoutVars>
      </dgm:prSet>
      <dgm:spPr/>
    </dgm:pt>
    <dgm:pt modelId="{D688C365-C567-48C3-947D-1CC82942D93B}" type="pres">
      <dgm:prSet presAssocID="{C87CD0A7-F421-4AB9-9D37-7BA594D91FAA}" presName="bullet5d" presStyleLbl="node1" presStyleIdx="3" presStyleCnt="5"/>
      <dgm:spPr>
        <a:solidFill>
          <a:srgbClr val="002060"/>
        </a:solidFill>
        <a:ln>
          <a:solidFill>
            <a:schemeClr val="bg1"/>
          </a:solidFill>
        </a:ln>
      </dgm:spPr>
    </dgm:pt>
    <dgm:pt modelId="{2AE5319F-0801-4DB5-AECC-727930578B75}" type="pres">
      <dgm:prSet presAssocID="{C87CD0A7-F421-4AB9-9D37-7BA594D91FAA}" presName="textBox5d" presStyleLbl="revTx" presStyleIdx="3" presStyleCnt="5">
        <dgm:presLayoutVars>
          <dgm:bulletEnabled val="1"/>
        </dgm:presLayoutVars>
      </dgm:prSet>
      <dgm:spPr/>
    </dgm:pt>
    <dgm:pt modelId="{2B3CE922-6B84-4EC2-ADAE-7F9376F644CA}" type="pres">
      <dgm:prSet presAssocID="{1AC518C1-8A36-4D89-B46E-D13C0B6B5A86}" presName="bullet5e" presStyleLbl="node1" presStyleIdx="4" presStyleCnt="5"/>
      <dgm:spPr>
        <a:solidFill>
          <a:srgbClr val="002060"/>
        </a:solidFill>
      </dgm:spPr>
    </dgm:pt>
    <dgm:pt modelId="{B601C73C-7CB9-4608-B46F-6B627C46B8BF}" type="pres">
      <dgm:prSet presAssocID="{1AC518C1-8A36-4D89-B46E-D13C0B6B5A86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3D796A23-79CE-4448-9D38-10C0AE5C6700}" srcId="{767A2E2A-71F8-4E26-BC8B-3666F49753FC}" destId="{82A054FB-7EBB-413B-A03E-5586AA02C8C5}" srcOrd="12" destOrd="0" parTransId="{B987C77A-B1D1-4C4D-8E0D-AEF4CC711873}" sibTransId="{F02CF8C7-E278-4D64-9E10-45B40C6C6F70}"/>
    <dgm:cxn modelId="{ADC5AC2D-5AD1-4E2B-A831-E7AEF114E63E}" srcId="{767A2E2A-71F8-4E26-BC8B-3666F49753FC}" destId="{FA561DCD-B719-4D29-8FB3-58C2C0C5AE34}" srcOrd="8" destOrd="0" parTransId="{04EF59E3-749D-4C29-8A4B-F7B014D4C74B}" sibTransId="{DE671E24-B73A-40A6-BA14-4262D8561757}"/>
    <dgm:cxn modelId="{4C79BB37-7EDA-474B-B0BC-3F6B0B316617}" srcId="{767A2E2A-71F8-4E26-BC8B-3666F49753FC}" destId="{905D3C80-6B0E-4215-842B-3C78C3EF53F8}" srcOrd="9" destOrd="0" parTransId="{DDA2DB37-74B8-41BF-BB17-A75886611600}" sibTransId="{02EC4508-0A6B-4CFE-803F-1A1C7F60936B}"/>
    <dgm:cxn modelId="{89252440-1A89-41E7-B08F-48EE30C19B76}" srcId="{767A2E2A-71F8-4E26-BC8B-3666F49753FC}" destId="{EA5EDE80-BC9E-446C-813B-93D941B9952D}" srcOrd="1" destOrd="0" parTransId="{324A9291-E9D3-41DB-92BE-3250324F54D2}" sibTransId="{70A023F0-0FAB-4C42-9681-7F73B76233AF}"/>
    <dgm:cxn modelId="{3537C44A-E1C1-4D54-8854-E7BCC5297E9A}" type="presOf" srcId="{272067A2-18DE-428A-8CEE-0A270C6F69DA}" destId="{D75EA81C-109B-4E12-868E-4F1BB27DF15A}" srcOrd="0" destOrd="0" presId="urn:microsoft.com/office/officeart/2005/8/layout/arrow2"/>
    <dgm:cxn modelId="{1A0CBD73-2F04-4D3A-B860-F3000DFBD70D}" srcId="{767A2E2A-71F8-4E26-BC8B-3666F49753FC}" destId="{272067A2-18DE-428A-8CEE-0A270C6F69DA}" srcOrd="2" destOrd="0" parTransId="{335A6265-06D9-4D51-B030-25CAAD4FE1CF}" sibTransId="{C88156AD-03DE-4410-BAAC-92DB783AAEAE}"/>
    <dgm:cxn modelId="{50C8587E-FB45-486B-B7D9-83CD028D49F2}" srcId="{767A2E2A-71F8-4E26-BC8B-3666F49753FC}" destId="{C87CD0A7-F421-4AB9-9D37-7BA594D91FAA}" srcOrd="3" destOrd="0" parTransId="{95C81F7F-C384-4DA1-8316-7590470CE6F7}" sibTransId="{14786D39-6E2A-44FB-8087-44273B3930E9}"/>
    <dgm:cxn modelId="{50AEEF94-9128-4595-8E2C-33D7FAA40677}" srcId="{767A2E2A-71F8-4E26-BC8B-3666F49753FC}" destId="{625A2918-CD63-4A44-BE86-91C58525D63D}" srcOrd="7" destOrd="0" parTransId="{BC3107B8-26F4-40E4-9ED6-CD4F66BB78A7}" sibTransId="{0F6BDFF9-8C64-42F2-9C36-2F7ADF3ADB01}"/>
    <dgm:cxn modelId="{A15314A4-2C57-4920-B28F-585C82CA8C2A}" type="presOf" srcId="{BE20A557-5848-4042-9F9A-7220BC3ED460}" destId="{DAE5F232-2CA2-44FD-A52F-44B8668BCB52}" srcOrd="0" destOrd="0" presId="urn:microsoft.com/office/officeart/2005/8/layout/arrow2"/>
    <dgm:cxn modelId="{E3FC7EA4-D6E8-411A-87BE-FFE616E602F6}" srcId="{767A2E2A-71F8-4E26-BC8B-3666F49753FC}" destId="{059FF4FF-9489-48C6-861A-1983F91B703A}" srcOrd="6" destOrd="0" parTransId="{6522C3DD-E421-4A52-B244-9B350B7AF3A2}" sibTransId="{2A095639-1918-4369-AD0B-E6FB40497BE6}"/>
    <dgm:cxn modelId="{4E53B6A9-D97B-4F84-8394-FBD412A8C954}" type="presOf" srcId="{EA5EDE80-BC9E-446C-813B-93D941B9952D}" destId="{97CDB130-D11C-43E3-AC93-A9BB49C4463A}" srcOrd="0" destOrd="0" presId="urn:microsoft.com/office/officeart/2005/8/layout/arrow2"/>
    <dgm:cxn modelId="{6E4E29AB-8FB9-47A8-B6D6-C6A3F2117894}" srcId="{767A2E2A-71F8-4E26-BC8B-3666F49753FC}" destId="{99F226D1-B8FA-4F61-9379-0CC5B1825552}" srcOrd="5" destOrd="0" parTransId="{14461465-3E33-4747-9897-59F54073CA14}" sibTransId="{8F462A7C-1854-49D3-956C-FF57AB7CEB82}"/>
    <dgm:cxn modelId="{AFB9C9AF-6B21-4310-9104-0DCD8702C0A7}" srcId="{767A2E2A-71F8-4E26-BC8B-3666F49753FC}" destId="{4D0C25F2-B53A-4D83-B694-B9E350AEA96D}" srcOrd="10" destOrd="0" parTransId="{4F3B28BA-1BE9-4F65-BFA5-75A20921676E}" sibTransId="{173E7339-3579-4ACA-B03D-15B034522D90}"/>
    <dgm:cxn modelId="{838E3DC4-EB2F-42FF-B23F-EB0FDB8BA036}" type="presOf" srcId="{C87CD0A7-F421-4AB9-9D37-7BA594D91FAA}" destId="{2AE5319F-0801-4DB5-AECC-727930578B75}" srcOrd="0" destOrd="0" presId="urn:microsoft.com/office/officeart/2005/8/layout/arrow2"/>
    <dgm:cxn modelId="{14322ADA-D9F1-437B-91B2-891237E650E9}" type="presOf" srcId="{767A2E2A-71F8-4E26-BC8B-3666F49753FC}" destId="{155AE5E9-0D4E-4FFE-9EAC-3EB1746291F4}" srcOrd="0" destOrd="0" presId="urn:microsoft.com/office/officeart/2005/8/layout/arrow2"/>
    <dgm:cxn modelId="{001601E3-A26B-4F1F-A71B-DAB79AEB9F50}" type="presOf" srcId="{1AC518C1-8A36-4D89-B46E-D13C0B6B5A86}" destId="{B601C73C-7CB9-4608-B46F-6B627C46B8BF}" srcOrd="0" destOrd="0" presId="urn:microsoft.com/office/officeart/2005/8/layout/arrow2"/>
    <dgm:cxn modelId="{ADDF93EB-0D57-4C13-A3AE-137593300725}" srcId="{767A2E2A-71F8-4E26-BC8B-3666F49753FC}" destId="{D9AD2D8C-B8D9-42B8-A361-C5B2C41B5188}" srcOrd="11" destOrd="0" parTransId="{9CE5EA03-44F9-4F7C-A7C5-E2CEE6DAEA22}" sibTransId="{746F1B5B-C94D-47C6-9C19-CFA9D22EBC9B}"/>
    <dgm:cxn modelId="{EB1E05F6-7167-43C1-9759-03B007241AB8}" srcId="{767A2E2A-71F8-4E26-BC8B-3666F49753FC}" destId="{BE20A557-5848-4042-9F9A-7220BC3ED460}" srcOrd="0" destOrd="0" parTransId="{A9AE0A71-F220-4764-91F3-DF7CC52B47A1}" sibTransId="{F4AAD036-BF79-408A-A254-9EDF9BF65F18}"/>
    <dgm:cxn modelId="{BFC067FF-B47D-488D-B528-8B5401E3F477}" srcId="{767A2E2A-71F8-4E26-BC8B-3666F49753FC}" destId="{1AC518C1-8A36-4D89-B46E-D13C0B6B5A86}" srcOrd="4" destOrd="0" parTransId="{33E17ADE-04E5-430C-B1AD-625A805A1385}" sibTransId="{A6DA0F43-507E-4413-AECB-C4493B62F2DA}"/>
    <dgm:cxn modelId="{AAA9C6E9-E3B8-4884-8081-5003A445146C}" type="presParOf" srcId="{155AE5E9-0D4E-4FFE-9EAC-3EB1746291F4}" destId="{20B450CA-5B18-4790-A056-2B20BFF98FB5}" srcOrd="0" destOrd="0" presId="urn:microsoft.com/office/officeart/2005/8/layout/arrow2"/>
    <dgm:cxn modelId="{AFCAA91D-587C-4C11-9C6F-B187C2CA7089}" type="presParOf" srcId="{155AE5E9-0D4E-4FFE-9EAC-3EB1746291F4}" destId="{448EAFB5-B164-447B-A047-B8FAEBA08EDC}" srcOrd="1" destOrd="0" presId="urn:microsoft.com/office/officeart/2005/8/layout/arrow2"/>
    <dgm:cxn modelId="{CC3988D9-D463-403C-A5AC-8E97176FFFDC}" type="presParOf" srcId="{448EAFB5-B164-447B-A047-B8FAEBA08EDC}" destId="{BDC2973E-4D55-4E02-8A6A-3F70C284852E}" srcOrd="0" destOrd="0" presId="urn:microsoft.com/office/officeart/2005/8/layout/arrow2"/>
    <dgm:cxn modelId="{225CD1C0-942C-4480-83DD-53D5DC3FC82E}" type="presParOf" srcId="{448EAFB5-B164-447B-A047-B8FAEBA08EDC}" destId="{DAE5F232-2CA2-44FD-A52F-44B8668BCB52}" srcOrd="1" destOrd="0" presId="urn:microsoft.com/office/officeart/2005/8/layout/arrow2"/>
    <dgm:cxn modelId="{1325C460-B946-4339-AB6E-525599605A9A}" type="presParOf" srcId="{448EAFB5-B164-447B-A047-B8FAEBA08EDC}" destId="{B27B6088-901F-4834-9911-4C9AB9B9FE4E}" srcOrd="2" destOrd="0" presId="urn:microsoft.com/office/officeart/2005/8/layout/arrow2"/>
    <dgm:cxn modelId="{B3E61691-EE83-4FA7-A5AF-5A5DDDE21138}" type="presParOf" srcId="{448EAFB5-B164-447B-A047-B8FAEBA08EDC}" destId="{97CDB130-D11C-43E3-AC93-A9BB49C4463A}" srcOrd="3" destOrd="0" presId="urn:microsoft.com/office/officeart/2005/8/layout/arrow2"/>
    <dgm:cxn modelId="{E9E49941-1130-4F2D-8539-95EEBA14F7BD}" type="presParOf" srcId="{448EAFB5-B164-447B-A047-B8FAEBA08EDC}" destId="{9357F96D-B435-46E5-AD14-D936506C90B1}" srcOrd="4" destOrd="0" presId="urn:microsoft.com/office/officeart/2005/8/layout/arrow2"/>
    <dgm:cxn modelId="{E65CE2F5-ED8D-428A-8BE0-CF524D211341}" type="presParOf" srcId="{448EAFB5-B164-447B-A047-B8FAEBA08EDC}" destId="{D75EA81C-109B-4E12-868E-4F1BB27DF15A}" srcOrd="5" destOrd="0" presId="urn:microsoft.com/office/officeart/2005/8/layout/arrow2"/>
    <dgm:cxn modelId="{65F90874-ACB3-49FB-8E78-096A99320514}" type="presParOf" srcId="{448EAFB5-B164-447B-A047-B8FAEBA08EDC}" destId="{D688C365-C567-48C3-947D-1CC82942D93B}" srcOrd="6" destOrd="0" presId="urn:microsoft.com/office/officeart/2005/8/layout/arrow2"/>
    <dgm:cxn modelId="{F81B2769-4BF1-485A-B018-FCAF964CEAF0}" type="presParOf" srcId="{448EAFB5-B164-447B-A047-B8FAEBA08EDC}" destId="{2AE5319F-0801-4DB5-AECC-727930578B75}" srcOrd="7" destOrd="0" presId="urn:microsoft.com/office/officeart/2005/8/layout/arrow2"/>
    <dgm:cxn modelId="{7ECB88DB-49E4-4380-AD79-D7B0E1C51AAF}" type="presParOf" srcId="{448EAFB5-B164-447B-A047-B8FAEBA08EDC}" destId="{2B3CE922-6B84-4EC2-ADAE-7F9376F644CA}" srcOrd="8" destOrd="0" presId="urn:microsoft.com/office/officeart/2005/8/layout/arrow2"/>
    <dgm:cxn modelId="{C0780970-07FA-4EED-A80A-FD4D78270FEB}" type="presParOf" srcId="{448EAFB5-B164-447B-A047-B8FAEBA08EDC}" destId="{B601C73C-7CB9-4608-B46F-6B627C46B8BF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1082D0-06F3-44E1-87F1-D7ADC6B851BE}" type="doc">
      <dgm:prSet loTypeId="urn:microsoft.com/office/officeart/2005/8/layout/vList4#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22CD6A7D-F4D6-4112-A8B1-BDBECE17743E}" type="pres">
      <dgm:prSet presAssocID="{191082D0-06F3-44E1-87F1-D7ADC6B851BE}" presName="linear" presStyleCnt="0">
        <dgm:presLayoutVars>
          <dgm:dir/>
          <dgm:resizeHandles val="exact"/>
        </dgm:presLayoutVars>
      </dgm:prSet>
      <dgm:spPr/>
    </dgm:pt>
  </dgm:ptLst>
  <dgm:cxnLst>
    <dgm:cxn modelId="{701642EB-EB38-4942-B831-F03204D32BAB}" type="presOf" srcId="{191082D0-06F3-44E1-87F1-D7ADC6B851BE}" destId="{22CD6A7D-F4D6-4112-A8B1-BDBECE17743E}" srcOrd="0" destOrd="0" presId="urn:microsoft.com/office/officeart/2005/8/layout/vList4#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D66EFD-91F3-4BF7-BBF3-2A35476C9F39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d-ID"/>
        </a:p>
      </dgm:t>
    </dgm:pt>
    <dgm:pt modelId="{F1880F55-12F9-41F4-B95A-9E88FF7CFDB2}">
      <dgm:prSet phldrT="[Text]" custT="1"/>
      <dgm:spPr/>
      <dgm:t>
        <a:bodyPr/>
        <a:lstStyle/>
        <a:p>
          <a:r>
            <a:rPr lang="id-ID" sz="2400" b="1" dirty="0"/>
            <a:t>PENEMUAN DAN TATALAKSANA KASUS PNEUMONIA</a:t>
          </a:r>
        </a:p>
      </dgm:t>
    </dgm:pt>
    <dgm:pt modelId="{EEB4D0C7-173D-4278-8F55-E869909F17EF}" type="parTrans" cxnId="{CA42300E-3CBC-4176-B0B9-B881AE5CFC9E}">
      <dgm:prSet/>
      <dgm:spPr/>
      <dgm:t>
        <a:bodyPr/>
        <a:lstStyle/>
        <a:p>
          <a:endParaRPr lang="id-ID"/>
        </a:p>
      </dgm:t>
    </dgm:pt>
    <dgm:pt modelId="{E7437E03-F7E3-4001-9B3B-4DCDC91D8814}" type="sibTrans" cxnId="{CA42300E-3CBC-4176-B0B9-B881AE5CFC9E}">
      <dgm:prSet/>
      <dgm:spPr/>
      <dgm:t>
        <a:bodyPr/>
        <a:lstStyle/>
        <a:p>
          <a:endParaRPr lang="id-ID"/>
        </a:p>
      </dgm:t>
    </dgm:pt>
    <dgm:pt modelId="{BA88B6A4-3D30-44C9-906F-DF596ADD5067}">
      <dgm:prSet phldrT="[Text]" custT="1"/>
      <dgm:spPr>
        <a:solidFill>
          <a:srgbClr val="FF0000"/>
        </a:solidFill>
      </dgm:spPr>
      <dgm:t>
        <a:bodyPr/>
        <a:lstStyle/>
        <a:p>
          <a:r>
            <a:rPr lang="id-ID" sz="2400" b="1" dirty="0"/>
            <a:t>KESIAPSIAGAAN &amp; RESPON THD PANDEMI INFLUENZA  </a:t>
          </a:r>
        </a:p>
      </dgm:t>
    </dgm:pt>
    <dgm:pt modelId="{F4493280-9257-4502-9BE6-B7667FDE5169}" type="parTrans" cxnId="{FE589739-D65B-480F-9E3C-20E4A42E6803}">
      <dgm:prSet/>
      <dgm:spPr/>
      <dgm:t>
        <a:bodyPr/>
        <a:lstStyle/>
        <a:p>
          <a:endParaRPr lang="id-ID"/>
        </a:p>
      </dgm:t>
    </dgm:pt>
    <dgm:pt modelId="{F4F6C368-99AF-4659-9E53-FC484641A7A9}" type="sibTrans" cxnId="{FE589739-D65B-480F-9E3C-20E4A42E6803}">
      <dgm:prSet/>
      <dgm:spPr/>
      <dgm:t>
        <a:bodyPr/>
        <a:lstStyle/>
        <a:p>
          <a:endParaRPr lang="id-ID"/>
        </a:p>
      </dgm:t>
    </dgm:pt>
    <dgm:pt modelId="{CBCF9B1F-04CA-4760-A5BB-05A16E617492}">
      <dgm:prSet phldrT="[Text]" custT="1"/>
      <dgm:spPr/>
      <dgm:t>
        <a:bodyPr/>
        <a:lstStyle/>
        <a:p>
          <a:r>
            <a:rPr lang="id-ID" sz="2400" b="1" dirty="0"/>
            <a:t>PENGENDALIAN FAKTOR RISIKO ISPA</a:t>
          </a:r>
        </a:p>
      </dgm:t>
    </dgm:pt>
    <dgm:pt modelId="{D7FD1FA8-E55E-48F4-8842-39C44DBB0886}" type="parTrans" cxnId="{136940EB-25F6-4166-9F75-2793737E72B8}">
      <dgm:prSet/>
      <dgm:spPr/>
      <dgm:t>
        <a:bodyPr/>
        <a:lstStyle/>
        <a:p>
          <a:endParaRPr lang="id-ID"/>
        </a:p>
      </dgm:t>
    </dgm:pt>
    <dgm:pt modelId="{84CDD4BE-624B-428F-AC27-23739E286C6E}" type="sibTrans" cxnId="{136940EB-25F6-4166-9F75-2793737E72B8}">
      <dgm:prSet/>
      <dgm:spPr/>
      <dgm:t>
        <a:bodyPr/>
        <a:lstStyle/>
        <a:p>
          <a:endParaRPr lang="id-ID"/>
        </a:p>
      </dgm:t>
    </dgm:pt>
    <dgm:pt modelId="{1129AB51-D709-49A9-A820-5E64A142B02C}">
      <dgm:prSet phldrT="[Text]" custT="1"/>
      <dgm:spPr/>
      <dgm:t>
        <a:bodyPr/>
        <a:lstStyle/>
        <a:p>
          <a:r>
            <a:rPr lang="id-ID" sz="2400" b="1" dirty="0"/>
            <a:t>DUKUNGAN MANAJEMEN </a:t>
          </a:r>
        </a:p>
      </dgm:t>
    </dgm:pt>
    <dgm:pt modelId="{72419F96-8F49-439F-BB95-974985C4320E}" type="parTrans" cxnId="{0E43921F-EE74-4DED-B56E-1C7A4FFB53A2}">
      <dgm:prSet/>
      <dgm:spPr/>
      <dgm:t>
        <a:bodyPr/>
        <a:lstStyle/>
        <a:p>
          <a:endParaRPr lang="id-ID"/>
        </a:p>
      </dgm:t>
    </dgm:pt>
    <dgm:pt modelId="{B76523ED-7E08-41C6-AC61-B65484F545D8}" type="sibTrans" cxnId="{0E43921F-EE74-4DED-B56E-1C7A4FFB53A2}">
      <dgm:prSet/>
      <dgm:spPr/>
      <dgm:t>
        <a:bodyPr/>
        <a:lstStyle/>
        <a:p>
          <a:endParaRPr lang="id-ID"/>
        </a:p>
      </dgm:t>
    </dgm:pt>
    <dgm:pt modelId="{F10B9475-9C52-4AFD-BA3C-C5230B7A3450}">
      <dgm:prSet phldrT="[Text]" custT="1"/>
      <dgm:spPr/>
      <dgm:t>
        <a:bodyPr/>
        <a:lstStyle/>
        <a:p>
          <a:r>
            <a:rPr lang="id-ID" sz="2400" b="1" dirty="0"/>
            <a:t>SISTEM INFORMASI, SURVEILANS &amp; KAJIAN</a:t>
          </a:r>
        </a:p>
      </dgm:t>
    </dgm:pt>
    <dgm:pt modelId="{0F90E7A0-407B-46D7-8541-015B85F5D4D0}" type="parTrans" cxnId="{993F985B-C45A-43FC-8B24-882FAC127D91}">
      <dgm:prSet/>
      <dgm:spPr/>
      <dgm:t>
        <a:bodyPr/>
        <a:lstStyle/>
        <a:p>
          <a:endParaRPr lang="id-ID"/>
        </a:p>
      </dgm:t>
    </dgm:pt>
    <dgm:pt modelId="{5C734B35-6A64-47B9-8CA8-FD15EF14EC97}" type="sibTrans" cxnId="{993F985B-C45A-43FC-8B24-882FAC127D91}">
      <dgm:prSet/>
      <dgm:spPr/>
      <dgm:t>
        <a:bodyPr/>
        <a:lstStyle/>
        <a:p>
          <a:endParaRPr lang="id-ID"/>
        </a:p>
      </dgm:t>
    </dgm:pt>
    <dgm:pt modelId="{A37AC202-EFCA-4A4A-9C53-4921D14BB546}" type="pres">
      <dgm:prSet presAssocID="{4AD66EFD-91F3-4BF7-BBF3-2A35476C9F39}" presName="linear" presStyleCnt="0">
        <dgm:presLayoutVars>
          <dgm:dir/>
          <dgm:animLvl val="lvl"/>
          <dgm:resizeHandles val="exact"/>
        </dgm:presLayoutVars>
      </dgm:prSet>
      <dgm:spPr/>
    </dgm:pt>
    <dgm:pt modelId="{FE95C624-C44A-4472-AE17-FAA8A1E6DABB}" type="pres">
      <dgm:prSet presAssocID="{F1880F55-12F9-41F4-B95A-9E88FF7CFDB2}" presName="parentLin" presStyleCnt="0"/>
      <dgm:spPr/>
    </dgm:pt>
    <dgm:pt modelId="{05FA6C8C-6C0F-4FC8-B6A4-3A22308754DE}" type="pres">
      <dgm:prSet presAssocID="{F1880F55-12F9-41F4-B95A-9E88FF7CFDB2}" presName="parentLeftMargin" presStyleLbl="node1" presStyleIdx="0" presStyleCnt="5"/>
      <dgm:spPr/>
    </dgm:pt>
    <dgm:pt modelId="{76FBB01B-24CE-4D0F-B55E-E5C646613B24}" type="pres">
      <dgm:prSet presAssocID="{F1880F55-12F9-41F4-B95A-9E88FF7CFDB2}" presName="parentText" presStyleLbl="node1" presStyleIdx="0" presStyleCnt="5" custScaleX="141719" custScaleY="105791" custLinFactNeighborX="7" custLinFactNeighborY="-17040">
        <dgm:presLayoutVars>
          <dgm:chMax val="0"/>
          <dgm:bulletEnabled val="1"/>
        </dgm:presLayoutVars>
      </dgm:prSet>
      <dgm:spPr/>
    </dgm:pt>
    <dgm:pt modelId="{01AE8FD3-31D4-485B-991A-F1303179AC4A}" type="pres">
      <dgm:prSet presAssocID="{F1880F55-12F9-41F4-B95A-9E88FF7CFDB2}" presName="negativeSpace" presStyleCnt="0"/>
      <dgm:spPr/>
    </dgm:pt>
    <dgm:pt modelId="{A15B024F-0E6A-4C73-B6F9-0B67BEAAD699}" type="pres">
      <dgm:prSet presAssocID="{F1880F55-12F9-41F4-B95A-9E88FF7CFDB2}" presName="childText" presStyleLbl="conFgAcc1" presStyleIdx="0" presStyleCnt="5" custScaleY="158609">
        <dgm:presLayoutVars>
          <dgm:bulletEnabled val="1"/>
        </dgm:presLayoutVars>
      </dgm:prSet>
      <dgm:spPr/>
    </dgm:pt>
    <dgm:pt modelId="{68ED83E0-AE4B-4E94-8C56-D88442A16BC2}" type="pres">
      <dgm:prSet presAssocID="{E7437E03-F7E3-4001-9B3B-4DCDC91D8814}" presName="spaceBetweenRectangles" presStyleCnt="0"/>
      <dgm:spPr/>
    </dgm:pt>
    <dgm:pt modelId="{A24D9519-0534-4C81-B59E-0A8042431437}" type="pres">
      <dgm:prSet presAssocID="{BA88B6A4-3D30-44C9-906F-DF596ADD5067}" presName="parentLin" presStyleCnt="0"/>
      <dgm:spPr/>
    </dgm:pt>
    <dgm:pt modelId="{9DEC0781-9E3D-4C63-8A14-E58CFBF5E3D6}" type="pres">
      <dgm:prSet presAssocID="{BA88B6A4-3D30-44C9-906F-DF596ADD5067}" presName="parentLeftMargin" presStyleLbl="node1" presStyleIdx="0" presStyleCnt="5"/>
      <dgm:spPr/>
    </dgm:pt>
    <dgm:pt modelId="{6F881AB4-7A8F-4AD2-A2D2-1B73371A9380}" type="pres">
      <dgm:prSet presAssocID="{BA88B6A4-3D30-44C9-906F-DF596ADD5067}" presName="parentText" presStyleLbl="node1" presStyleIdx="1" presStyleCnt="5" custScaleX="142857">
        <dgm:presLayoutVars>
          <dgm:chMax val="0"/>
          <dgm:bulletEnabled val="1"/>
        </dgm:presLayoutVars>
      </dgm:prSet>
      <dgm:spPr/>
    </dgm:pt>
    <dgm:pt modelId="{648837D0-7F6D-496B-933F-C745877A27CF}" type="pres">
      <dgm:prSet presAssocID="{BA88B6A4-3D30-44C9-906F-DF596ADD5067}" presName="negativeSpace" presStyleCnt="0"/>
      <dgm:spPr/>
    </dgm:pt>
    <dgm:pt modelId="{70A8CD26-ABA1-4AAF-8D19-03DC8B0B8254}" type="pres">
      <dgm:prSet presAssocID="{BA88B6A4-3D30-44C9-906F-DF596ADD5067}" presName="childText" presStyleLbl="conFgAcc1" presStyleIdx="1" presStyleCnt="5" custScaleY="172209">
        <dgm:presLayoutVars>
          <dgm:bulletEnabled val="1"/>
        </dgm:presLayoutVars>
      </dgm:prSet>
      <dgm:spPr/>
    </dgm:pt>
    <dgm:pt modelId="{5B50ADD1-80AA-4F50-ABC9-5D172F97D6E3}" type="pres">
      <dgm:prSet presAssocID="{F4F6C368-99AF-4659-9E53-FC484641A7A9}" presName="spaceBetweenRectangles" presStyleCnt="0"/>
      <dgm:spPr/>
    </dgm:pt>
    <dgm:pt modelId="{6D5F92BB-CC00-4E2E-9297-494466B48D15}" type="pres">
      <dgm:prSet presAssocID="{CBCF9B1F-04CA-4760-A5BB-05A16E617492}" presName="parentLin" presStyleCnt="0"/>
      <dgm:spPr/>
    </dgm:pt>
    <dgm:pt modelId="{7BC23227-AC86-4CE6-A359-7D8458D141EA}" type="pres">
      <dgm:prSet presAssocID="{CBCF9B1F-04CA-4760-A5BB-05A16E617492}" presName="parentLeftMargin" presStyleLbl="node1" presStyleIdx="1" presStyleCnt="5"/>
      <dgm:spPr/>
    </dgm:pt>
    <dgm:pt modelId="{8E7B0A01-4CB4-40EE-ACA0-C656FEA0B77B}" type="pres">
      <dgm:prSet presAssocID="{CBCF9B1F-04CA-4760-A5BB-05A16E617492}" presName="parentText" presStyleLbl="node1" presStyleIdx="2" presStyleCnt="5" custScaleX="142857" custScaleY="119349">
        <dgm:presLayoutVars>
          <dgm:chMax val="0"/>
          <dgm:bulletEnabled val="1"/>
        </dgm:presLayoutVars>
      </dgm:prSet>
      <dgm:spPr/>
    </dgm:pt>
    <dgm:pt modelId="{4771FC0A-0DA4-4CA5-834E-04A26C070783}" type="pres">
      <dgm:prSet presAssocID="{CBCF9B1F-04CA-4760-A5BB-05A16E617492}" presName="negativeSpace" presStyleCnt="0"/>
      <dgm:spPr/>
    </dgm:pt>
    <dgm:pt modelId="{55AF2E9A-9145-4861-944B-628651DDFB49}" type="pres">
      <dgm:prSet presAssocID="{CBCF9B1F-04CA-4760-A5BB-05A16E617492}" presName="childText" presStyleLbl="conFgAcc1" presStyleIdx="2" presStyleCnt="5" custScaleY="169835">
        <dgm:presLayoutVars>
          <dgm:bulletEnabled val="1"/>
        </dgm:presLayoutVars>
      </dgm:prSet>
      <dgm:spPr/>
    </dgm:pt>
    <dgm:pt modelId="{8050A37D-D8F9-4E18-BEBD-3562466D01BC}" type="pres">
      <dgm:prSet presAssocID="{84CDD4BE-624B-428F-AC27-23739E286C6E}" presName="spaceBetweenRectangles" presStyleCnt="0"/>
      <dgm:spPr/>
    </dgm:pt>
    <dgm:pt modelId="{40080771-AA23-4547-84AD-D99AC8983F57}" type="pres">
      <dgm:prSet presAssocID="{F10B9475-9C52-4AFD-BA3C-C5230B7A3450}" presName="parentLin" presStyleCnt="0"/>
      <dgm:spPr/>
    </dgm:pt>
    <dgm:pt modelId="{9E24035E-7CCC-4213-ABE0-DE4575BABB50}" type="pres">
      <dgm:prSet presAssocID="{F10B9475-9C52-4AFD-BA3C-C5230B7A3450}" presName="parentLeftMargin" presStyleLbl="node1" presStyleIdx="2" presStyleCnt="5"/>
      <dgm:spPr/>
    </dgm:pt>
    <dgm:pt modelId="{02BE8E93-E787-4FA1-86AC-3939B4B73109}" type="pres">
      <dgm:prSet presAssocID="{F10B9475-9C52-4AFD-BA3C-C5230B7A3450}" presName="parentText" presStyleLbl="node1" presStyleIdx="3" presStyleCnt="5" custScaleX="142857" custScaleY="104035" custLinFactNeighborY="25813">
        <dgm:presLayoutVars>
          <dgm:chMax val="0"/>
          <dgm:bulletEnabled val="1"/>
        </dgm:presLayoutVars>
      </dgm:prSet>
      <dgm:spPr/>
    </dgm:pt>
    <dgm:pt modelId="{51E42035-5240-4E5F-9159-B3D290EAF018}" type="pres">
      <dgm:prSet presAssocID="{F10B9475-9C52-4AFD-BA3C-C5230B7A3450}" presName="negativeSpace" presStyleCnt="0"/>
      <dgm:spPr/>
    </dgm:pt>
    <dgm:pt modelId="{3891839E-FB0B-4F44-B1A5-920BC6426879}" type="pres">
      <dgm:prSet presAssocID="{F10B9475-9C52-4AFD-BA3C-C5230B7A3450}" presName="childText" presStyleLbl="conFgAcc1" presStyleIdx="3" presStyleCnt="5" custScaleY="206787">
        <dgm:presLayoutVars>
          <dgm:bulletEnabled val="1"/>
        </dgm:presLayoutVars>
      </dgm:prSet>
      <dgm:spPr/>
    </dgm:pt>
    <dgm:pt modelId="{4B161838-51E3-47D3-9150-3C73E72EE3D4}" type="pres">
      <dgm:prSet presAssocID="{5C734B35-6A64-47B9-8CA8-FD15EF14EC97}" presName="spaceBetweenRectangles" presStyleCnt="0"/>
      <dgm:spPr/>
    </dgm:pt>
    <dgm:pt modelId="{E8606D01-9040-406E-9F3E-F7E3B5FA4F7B}" type="pres">
      <dgm:prSet presAssocID="{1129AB51-D709-49A9-A820-5E64A142B02C}" presName="parentLin" presStyleCnt="0"/>
      <dgm:spPr/>
    </dgm:pt>
    <dgm:pt modelId="{0FCB627B-FE5C-4176-ABCD-10AA72A9D7F4}" type="pres">
      <dgm:prSet presAssocID="{1129AB51-D709-49A9-A820-5E64A142B02C}" presName="parentLeftMargin" presStyleLbl="node1" presStyleIdx="3" presStyleCnt="5"/>
      <dgm:spPr/>
    </dgm:pt>
    <dgm:pt modelId="{8139D01E-9D76-4C38-B6BE-FCD4AE209217}" type="pres">
      <dgm:prSet presAssocID="{1129AB51-D709-49A9-A820-5E64A142B02C}" presName="parentText" presStyleLbl="node1" presStyleIdx="4" presStyleCnt="5" custScaleX="142857" custScaleY="136876" custLinFactNeighborX="-7407" custLinFactNeighborY="20687">
        <dgm:presLayoutVars>
          <dgm:chMax val="0"/>
          <dgm:bulletEnabled val="1"/>
        </dgm:presLayoutVars>
      </dgm:prSet>
      <dgm:spPr/>
    </dgm:pt>
    <dgm:pt modelId="{3EA306D3-87E2-4FA0-8E19-4C0D45536B5B}" type="pres">
      <dgm:prSet presAssocID="{1129AB51-D709-49A9-A820-5E64A142B02C}" presName="negativeSpace" presStyleCnt="0"/>
      <dgm:spPr/>
    </dgm:pt>
    <dgm:pt modelId="{EAEF131E-1A10-425A-983A-F811C15FA1DF}" type="pres">
      <dgm:prSet presAssocID="{1129AB51-D709-49A9-A820-5E64A142B02C}" presName="childText" presStyleLbl="conFgAcc1" presStyleIdx="4" presStyleCnt="5" custScaleY="205677">
        <dgm:presLayoutVars>
          <dgm:bulletEnabled val="1"/>
        </dgm:presLayoutVars>
      </dgm:prSet>
      <dgm:spPr/>
    </dgm:pt>
  </dgm:ptLst>
  <dgm:cxnLst>
    <dgm:cxn modelId="{CA42300E-3CBC-4176-B0B9-B881AE5CFC9E}" srcId="{4AD66EFD-91F3-4BF7-BBF3-2A35476C9F39}" destId="{F1880F55-12F9-41F4-B95A-9E88FF7CFDB2}" srcOrd="0" destOrd="0" parTransId="{EEB4D0C7-173D-4278-8F55-E869909F17EF}" sibTransId="{E7437E03-F7E3-4001-9B3B-4DCDC91D8814}"/>
    <dgm:cxn modelId="{2806C412-FEF4-441E-9F67-50D4E5CF5F2A}" type="presOf" srcId="{F10B9475-9C52-4AFD-BA3C-C5230B7A3450}" destId="{9E24035E-7CCC-4213-ABE0-DE4575BABB50}" srcOrd="0" destOrd="0" presId="urn:microsoft.com/office/officeart/2005/8/layout/list1"/>
    <dgm:cxn modelId="{0E43921F-EE74-4DED-B56E-1C7A4FFB53A2}" srcId="{4AD66EFD-91F3-4BF7-BBF3-2A35476C9F39}" destId="{1129AB51-D709-49A9-A820-5E64A142B02C}" srcOrd="4" destOrd="0" parTransId="{72419F96-8F49-439F-BB95-974985C4320E}" sibTransId="{B76523ED-7E08-41C6-AC61-B65484F545D8}"/>
    <dgm:cxn modelId="{1A675122-5EA3-45F4-BF8E-BDE5C8AEE05E}" type="presOf" srcId="{4AD66EFD-91F3-4BF7-BBF3-2A35476C9F39}" destId="{A37AC202-EFCA-4A4A-9C53-4921D14BB546}" srcOrd="0" destOrd="0" presId="urn:microsoft.com/office/officeart/2005/8/layout/list1"/>
    <dgm:cxn modelId="{93E10930-D27D-4004-AE27-D2E288C9EEF3}" type="presOf" srcId="{1129AB51-D709-49A9-A820-5E64A142B02C}" destId="{0FCB627B-FE5C-4176-ABCD-10AA72A9D7F4}" srcOrd="0" destOrd="0" presId="urn:microsoft.com/office/officeart/2005/8/layout/list1"/>
    <dgm:cxn modelId="{EBA8BE36-7153-440F-A4E1-9319FA0BE651}" type="presOf" srcId="{CBCF9B1F-04CA-4760-A5BB-05A16E617492}" destId="{7BC23227-AC86-4CE6-A359-7D8458D141EA}" srcOrd="0" destOrd="0" presId="urn:microsoft.com/office/officeart/2005/8/layout/list1"/>
    <dgm:cxn modelId="{87D8FC36-9314-4C6C-A772-012F348D8433}" type="presOf" srcId="{1129AB51-D709-49A9-A820-5E64A142B02C}" destId="{8139D01E-9D76-4C38-B6BE-FCD4AE209217}" srcOrd="1" destOrd="0" presId="urn:microsoft.com/office/officeart/2005/8/layout/list1"/>
    <dgm:cxn modelId="{FE589739-D65B-480F-9E3C-20E4A42E6803}" srcId="{4AD66EFD-91F3-4BF7-BBF3-2A35476C9F39}" destId="{BA88B6A4-3D30-44C9-906F-DF596ADD5067}" srcOrd="1" destOrd="0" parTransId="{F4493280-9257-4502-9BE6-B7667FDE5169}" sibTransId="{F4F6C368-99AF-4659-9E53-FC484641A7A9}"/>
    <dgm:cxn modelId="{993F985B-C45A-43FC-8B24-882FAC127D91}" srcId="{4AD66EFD-91F3-4BF7-BBF3-2A35476C9F39}" destId="{F10B9475-9C52-4AFD-BA3C-C5230B7A3450}" srcOrd="3" destOrd="0" parTransId="{0F90E7A0-407B-46D7-8541-015B85F5D4D0}" sibTransId="{5C734B35-6A64-47B9-8CA8-FD15EF14EC97}"/>
    <dgm:cxn modelId="{4154C04A-2551-43FD-8987-40D6341D0AD6}" type="presOf" srcId="{BA88B6A4-3D30-44C9-906F-DF596ADD5067}" destId="{9DEC0781-9E3D-4C63-8A14-E58CFBF5E3D6}" srcOrd="0" destOrd="0" presId="urn:microsoft.com/office/officeart/2005/8/layout/list1"/>
    <dgm:cxn modelId="{EB02D36D-44DE-4026-9560-A88BEB0207CE}" type="presOf" srcId="{BA88B6A4-3D30-44C9-906F-DF596ADD5067}" destId="{6F881AB4-7A8F-4AD2-A2D2-1B73371A9380}" srcOrd="1" destOrd="0" presId="urn:microsoft.com/office/officeart/2005/8/layout/list1"/>
    <dgm:cxn modelId="{C915E791-93E0-40B8-80CE-1AB4DB67E402}" type="presOf" srcId="{CBCF9B1F-04CA-4760-A5BB-05A16E617492}" destId="{8E7B0A01-4CB4-40EE-ACA0-C656FEA0B77B}" srcOrd="1" destOrd="0" presId="urn:microsoft.com/office/officeart/2005/8/layout/list1"/>
    <dgm:cxn modelId="{3C4FF1A0-CA72-47DB-9D2F-FE06ACFF5954}" type="presOf" srcId="{F1880F55-12F9-41F4-B95A-9E88FF7CFDB2}" destId="{76FBB01B-24CE-4D0F-B55E-E5C646613B24}" srcOrd="1" destOrd="0" presId="urn:microsoft.com/office/officeart/2005/8/layout/list1"/>
    <dgm:cxn modelId="{136940EB-25F6-4166-9F75-2793737E72B8}" srcId="{4AD66EFD-91F3-4BF7-BBF3-2A35476C9F39}" destId="{CBCF9B1F-04CA-4760-A5BB-05A16E617492}" srcOrd="2" destOrd="0" parTransId="{D7FD1FA8-E55E-48F4-8842-39C44DBB0886}" sibTransId="{84CDD4BE-624B-428F-AC27-23739E286C6E}"/>
    <dgm:cxn modelId="{3253ECEC-A80C-427A-BCC1-04A90C7D8533}" type="presOf" srcId="{F10B9475-9C52-4AFD-BA3C-C5230B7A3450}" destId="{02BE8E93-E787-4FA1-86AC-3939B4B73109}" srcOrd="1" destOrd="0" presId="urn:microsoft.com/office/officeart/2005/8/layout/list1"/>
    <dgm:cxn modelId="{C184DDFA-9174-41E8-8D18-DB82AD520009}" type="presOf" srcId="{F1880F55-12F9-41F4-B95A-9E88FF7CFDB2}" destId="{05FA6C8C-6C0F-4FC8-B6A4-3A22308754DE}" srcOrd="0" destOrd="0" presId="urn:microsoft.com/office/officeart/2005/8/layout/list1"/>
    <dgm:cxn modelId="{6CB57F44-FEEB-4EC5-9716-3E06F09E430F}" type="presParOf" srcId="{A37AC202-EFCA-4A4A-9C53-4921D14BB546}" destId="{FE95C624-C44A-4472-AE17-FAA8A1E6DABB}" srcOrd="0" destOrd="0" presId="urn:microsoft.com/office/officeart/2005/8/layout/list1"/>
    <dgm:cxn modelId="{E2F15258-FD8C-44F1-9264-1A670AAAF25F}" type="presParOf" srcId="{FE95C624-C44A-4472-AE17-FAA8A1E6DABB}" destId="{05FA6C8C-6C0F-4FC8-B6A4-3A22308754DE}" srcOrd="0" destOrd="0" presId="urn:microsoft.com/office/officeart/2005/8/layout/list1"/>
    <dgm:cxn modelId="{D64A4920-35DD-4DDE-A372-24D29239610B}" type="presParOf" srcId="{FE95C624-C44A-4472-AE17-FAA8A1E6DABB}" destId="{76FBB01B-24CE-4D0F-B55E-E5C646613B24}" srcOrd="1" destOrd="0" presId="urn:microsoft.com/office/officeart/2005/8/layout/list1"/>
    <dgm:cxn modelId="{506F21F1-431C-461A-8CA1-F92DBA27B292}" type="presParOf" srcId="{A37AC202-EFCA-4A4A-9C53-4921D14BB546}" destId="{01AE8FD3-31D4-485B-991A-F1303179AC4A}" srcOrd="1" destOrd="0" presId="urn:microsoft.com/office/officeart/2005/8/layout/list1"/>
    <dgm:cxn modelId="{E7A8B779-478C-4092-A09D-1F893AA09F7F}" type="presParOf" srcId="{A37AC202-EFCA-4A4A-9C53-4921D14BB546}" destId="{A15B024F-0E6A-4C73-B6F9-0B67BEAAD699}" srcOrd="2" destOrd="0" presId="urn:microsoft.com/office/officeart/2005/8/layout/list1"/>
    <dgm:cxn modelId="{F7978CA0-BA5A-4CAA-9DBF-3452D320B058}" type="presParOf" srcId="{A37AC202-EFCA-4A4A-9C53-4921D14BB546}" destId="{68ED83E0-AE4B-4E94-8C56-D88442A16BC2}" srcOrd="3" destOrd="0" presId="urn:microsoft.com/office/officeart/2005/8/layout/list1"/>
    <dgm:cxn modelId="{85BD38BB-A48B-4E71-B1EE-49325DD15D06}" type="presParOf" srcId="{A37AC202-EFCA-4A4A-9C53-4921D14BB546}" destId="{A24D9519-0534-4C81-B59E-0A8042431437}" srcOrd="4" destOrd="0" presId="urn:microsoft.com/office/officeart/2005/8/layout/list1"/>
    <dgm:cxn modelId="{DD13CAC0-F5B1-4CB6-B772-CF86F95BA0E0}" type="presParOf" srcId="{A24D9519-0534-4C81-B59E-0A8042431437}" destId="{9DEC0781-9E3D-4C63-8A14-E58CFBF5E3D6}" srcOrd="0" destOrd="0" presId="urn:microsoft.com/office/officeart/2005/8/layout/list1"/>
    <dgm:cxn modelId="{E2D40ECA-B06E-431E-9834-7ABC88A31AB1}" type="presParOf" srcId="{A24D9519-0534-4C81-B59E-0A8042431437}" destId="{6F881AB4-7A8F-4AD2-A2D2-1B73371A9380}" srcOrd="1" destOrd="0" presId="urn:microsoft.com/office/officeart/2005/8/layout/list1"/>
    <dgm:cxn modelId="{9C1DD696-D728-4AEF-BF14-C0C402A5E6C0}" type="presParOf" srcId="{A37AC202-EFCA-4A4A-9C53-4921D14BB546}" destId="{648837D0-7F6D-496B-933F-C745877A27CF}" srcOrd="5" destOrd="0" presId="urn:microsoft.com/office/officeart/2005/8/layout/list1"/>
    <dgm:cxn modelId="{B95BE935-6942-4C25-A67D-3C667CF4DEE2}" type="presParOf" srcId="{A37AC202-EFCA-4A4A-9C53-4921D14BB546}" destId="{70A8CD26-ABA1-4AAF-8D19-03DC8B0B8254}" srcOrd="6" destOrd="0" presId="urn:microsoft.com/office/officeart/2005/8/layout/list1"/>
    <dgm:cxn modelId="{2A446AB5-8340-43E6-8CA2-85468C39B3B8}" type="presParOf" srcId="{A37AC202-EFCA-4A4A-9C53-4921D14BB546}" destId="{5B50ADD1-80AA-4F50-ABC9-5D172F97D6E3}" srcOrd="7" destOrd="0" presId="urn:microsoft.com/office/officeart/2005/8/layout/list1"/>
    <dgm:cxn modelId="{90037D85-7D6B-4351-A472-48BB3EE8F7D8}" type="presParOf" srcId="{A37AC202-EFCA-4A4A-9C53-4921D14BB546}" destId="{6D5F92BB-CC00-4E2E-9297-494466B48D15}" srcOrd="8" destOrd="0" presId="urn:microsoft.com/office/officeart/2005/8/layout/list1"/>
    <dgm:cxn modelId="{41799599-C891-49AC-9737-27BFA08BCFD0}" type="presParOf" srcId="{6D5F92BB-CC00-4E2E-9297-494466B48D15}" destId="{7BC23227-AC86-4CE6-A359-7D8458D141EA}" srcOrd="0" destOrd="0" presId="urn:microsoft.com/office/officeart/2005/8/layout/list1"/>
    <dgm:cxn modelId="{6A56B3C8-9C3B-4221-BF26-43E104967CE1}" type="presParOf" srcId="{6D5F92BB-CC00-4E2E-9297-494466B48D15}" destId="{8E7B0A01-4CB4-40EE-ACA0-C656FEA0B77B}" srcOrd="1" destOrd="0" presId="urn:microsoft.com/office/officeart/2005/8/layout/list1"/>
    <dgm:cxn modelId="{1F3947BF-5F9A-4E11-9E9B-9A0E8D968B8B}" type="presParOf" srcId="{A37AC202-EFCA-4A4A-9C53-4921D14BB546}" destId="{4771FC0A-0DA4-4CA5-834E-04A26C070783}" srcOrd="9" destOrd="0" presId="urn:microsoft.com/office/officeart/2005/8/layout/list1"/>
    <dgm:cxn modelId="{7F19FF42-6D9A-4F2E-A06C-BF8C936E3881}" type="presParOf" srcId="{A37AC202-EFCA-4A4A-9C53-4921D14BB546}" destId="{55AF2E9A-9145-4861-944B-628651DDFB49}" srcOrd="10" destOrd="0" presId="urn:microsoft.com/office/officeart/2005/8/layout/list1"/>
    <dgm:cxn modelId="{71B1C1D0-D4F9-4C8B-BBDE-FA880F81F6EE}" type="presParOf" srcId="{A37AC202-EFCA-4A4A-9C53-4921D14BB546}" destId="{8050A37D-D8F9-4E18-BEBD-3562466D01BC}" srcOrd="11" destOrd="0" presId="urn:microsoft.com/office/officeart/2005/8/layout/list1"/>
    <dgm:cxn modelId="{3031294D-7BCD-4DF9-BF06-32B55EFD3105}" type="presParOf" srcId="{A37AC202-EFCA-4A4A-9C53-4921D14BB546}" destId="{40080771-AA23-4547-84AD-D99AC8983F57}" srcOrd="12" destOrd="0" presId="urn:microsoft.com/office/officeart/2005/8/layout/list1"/>
    <dgm:cxn modelId="{5807D0DB-78A4-417B-A0E6-7500FFE09E43}" type="presParOf" srcId="{40080771-AA23-4547-84AD-D99AC8983F57}" destId="{9E24035E-7CCC-4213-ABE0-DE4575BABB50}" srcOrd="0" destOrd="0" presId="urn:microsoft.com/office/officeart/2005/8/layout/list1"/>
    <dgm:cxn modelId="{65DE096B-897E-4B6B-8A67-207625EBBE67}" type="presParOf" srcId="{40080771-AA23-4547-84AD-D99AC8983F57}" destId="{02BE8E93-E787-4FA1-86AC-3939B4B73109}" srcOrd="1" destOrd="0" presId="urn:microsoft.com/office/officeart/2005/8/layout/list1"/>
    <dgm:cxn modelId="{65291F57-D45C-4FEF-85C0-F6A5F69EA579}" type="presParOf" srcId="{A37AC202-EFCA-4A4A-9C53-4921D14BB546}" destId="{51E42035-5240-4E5F-9159-B3D290EAF018}" srcOrd="13" destOrd="0" presId="urn:microsoft.com/office/officeart/2005/8/layout/list1"/>
    <dgm:cxn modelId="{D8BC55D4-0993-47D0-91D0-1D528D5911EA}" type="presParOf" srcId="{A37AC202-EFCA-4A4A-9C53-4921D14BB546}" destId="{3891839E-FB0B-4F44-B1A5-920BC6426879}" srcOrd="14" destOrd="0" presId="urn:microsoft.com/office/officeart/2005/8/layout/list1"/>
    <dgm:cxn modelId="{B3BB1E07-D0AB-4920-901F-6E5296DB3D5E}" type="presParOf" srcId="{A37AC202-EFCA-4A4A-9C53-4921D14BB546}" destId="{4B161838-51E3-47D3-9150-3C73E72EE3D4}" srcOrd="15" destOrd="0" presId="urn:microsoft.com/office/officeart/2005/8/layout/list1"/>
    <dgm:cxn modelId="{2DC80D91-2278-46F9-B058-DBC4CCE6543A}" type="presParOf" srcId="{A37AC202-EFCA-4A4A-9C53-4921D14BB546}" destId="{E8606D01-9040-406E-9F3E-F7E3B5FA4F7B}" srcOrd="16" destOrd="0" presId="urn:microsoft.com/office/officeart/2005/8/layout/list1"/>
    <dgm:cxn modelId="{8B5175F2-2057-4DB1-B9C5-D301A061106C}" type="presParOf" srcId="{E8606D01-9040-406E-9F3E-F7E3B5FA4F7B}" destId="{0FCB627B-FE5C-4176-ABCD-10AA72A9D7F4}" srcOrd="0" destOrd="0" presId="urn:microsoft.com/office/officeart/2005/8/layout/list1"/>
    <dgm:cxn modelId="{A6CA8AD1-7395-416A-9224-3B4482A5F2A4}" type="presParOf" srcId="{E8606D01-9040-406E-9F3E-F7E3B5FA4F7B}" destId="{8139D01E-9D76-4C38-B6BE-FCD4AE209217}" srcOrd="1" destOrd="0" presId="urn:microsoft.com/office/officeart/2005/8/layout/list1"/>
    <dgm:cxn modelId="{47C0D42C-F5B4-4E62-9F8B-EC2E7269E094}" type="presParOf" srcId="{A37AC202-EFCA-4A4A-9C53-4921D14BB546}" destId="{3EA306D3-87E2-4FA0-8E19-4C0D45536B5B}" srcOrd="17" destOrd="0" presId="urn:microsoft.com/office/officeart/2005/8/layout/list1"/>
    <dgm:cxn modelId="{482787E3-0D58-45FD-9967-D5A7FA12E82F}" type="presParOf" srcId="{A37AC202-EFCA-4A4A-9C53-4921D14BB546}" destId="{EAEF131E-1A10-425A-983A-F811C15FA1D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14611-3447-4E57-8295-64E57CCFEFE1}">
      <dsp:nvSpPr>
        <dsp:cNvPr id="0" name=""/>
        <dsp:cNvSpPr/>
      </dsp:nvSpPr>
      <dsp:spPr>
        <a:xfrm>
          <a:off x="3899" y="316858"/>
          <a:ext cx="2789247" cy="385758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98000"/>
                <a:lumMod val="114000"/>
              </a:schemeClr>
            </a:gs>
            <a:gs pos="100000">
              <a:schemeClr val="accent2"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b="1" kern="1200" dirty="0" err="1">
              <a:solidFill>
                <a:schemeClr val="bg1"/>
              </a:solidFill>
              <a:latin typeface="+mj-lt"/>
              <a:cs typeface="Calibri"/>
            </a:rPr>
            <a:t>Paradigma</a:t>
          </a:r>
          <a:r>
            <a:rPr lang="en-US" sz="2400" b="1" kern="1200" dirty="0">
              <a:solidFill>
                <a:schemeClr val="bg1"/>
              </a:solidFill>
              <a:latin typeface="+mj-lt"/>
              <a:cs typeface="Calibri"/>
            </a:rPr>
            <a:t> 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b="1" kern="1200" dirty="0" err="1">
              <a:solidFill>
                <a:schemeClr val="bg1"/>
              </a:solidFill>
              <a:latin typeface="+mj-lt"/>
              <a:cs typeface="Calibri"/>
            </a:rPr>
            <a:t>Sehat</a:t>
          </a:r>
          <a:endParaRPr lang="en-US" sz="2400" b="1" kern="1200" dirty="0">
            <a:solidFill>
              <a:schemeClr val="bg1"/>
            </a:solidFill>
            <a:latin typeface="+mj-lt"/>
            <a:cs typeface="Calibri"/>
          </a:endParaRPr>
        </a:p>
      </dsp:txBody>
      <dsp:txXfrm>
        <a:off x="3899" y="316858"/>
        <a:ext cx="2789247" cy="1157274"/>
      </dsp:txXfrm>
    </dsp:sp>
    <dsp:sp modelId="{5DCDB5FA-6E2B-4885-A2F8-7D037635380C}">
      <dsp:nvSpPr>
        <dsp:cNvPr id="0" name=""/>
        <dsp:cNvSpPr/>
      </dsp:nvSpPr>
      <dsp:spPr>
        <a:xfrm>
          <a:off x="0" y="1218734"/>
          <a:ext cx="2782671" cy="287314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id-ID" sz="2000" b="1" kern="1200" dirty="0">
              <a:latin typeface="Arial" panose="020B0604020202020204" pitchFamily="34" charset="0"/>
              <a:cs typeface="Arial" panose="020B0604020202020204" pitchFamily="34" charset="0"/>
            </a:rPr>
            <a:t>Program</a:t>
          </a:r>
          <a:endParaRPr lang="en-US" sz="20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id-ID" sz="2000" kern="1200" dirty="0">
              <a:latin typeface="Arial" panose="020B0604020202020204" pitchFamily="34" charset="0"/>
              <a:cs typeface="Arial" panose="020B0604020202020204" pitchFamily="34" charset="0"/>
            </a:rPr>
            <a:t>Pengarus-utamaan kesehatan dalam pembangunan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id-ID" sz="2000" kern="1200" dirty="0">
              <a:latin typeface="Arial" panose="020B0604020202020204" pitchFamily="34" charset="0"/>
              <a:cs typeface="Arial" panose="020B0604020202020204" pitchFamily="34" charset="0"/>
            </a:rPr>
            <a:t>Promotif - Preventif sebagai pilar utama upaya kesehatan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id-ID" sz="2000" kern="1200" dirty="0">
              <a:latin typeface="Arial" panose="020B0604020202020204" pitchFamily="34" charset="0"/>
              <a:cs typeface="Arial" panose="020B0604020202020204" pitchFamily="34" charset="0"/>
            </a:rPr>
            <a:t>Pemberdayaan masyarakat</a:t>
          </a:r>
        </a:p>
      </dsp:txBody>
      <dsp:txXfrm>
        <a:off x="81502" y="1300236"/>
        <a:ext cx="2619667" cy="2710142"/>
      </dsp:txXfrm>
    </dsp:sp>
    <dsp:sp modelId="{D3F7EC8B-439B-451F-A5A5-2119C24167FC}">
      <dsp:nvSpPr>
        <dsp:cNvPr id="0" name=""/>
        <dsp:cNvSpPr/>
      </dsp:nvSpPr>
      <dsp:spPr>
        <a:xfrm>
          <a:off x="2949517" y="316888"/>
          <a:ext cx="2781403" cy="3942663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solidFill>
                <a:schemeClr val="bg1"/>
              </a:solidFill>
              <a:latin typeface="+mj-lt"/>
              <a:cs typeface="Calibri"/>
            </a:rPr>
            <a:t>Penguatan</a:t>
          </a:r>
          <a:r>
            <a:rPr lang="en-US" sz="2400" b="1" kern="1200" dirty="0">
              <a:solidFill>
                <a:schemeClr val="bg1"/>
              </a:solidFill>
              <a:latin typeface="+mj-lt"/>
              <a:cs typeface="Calibri"/>
            </a:rPr>
            <a:t> </a:t>
          </a:r>
          <a:r>
            <a:rPr lang="en-US" sz="2400" b="1" kern="1200" dirty="0" err="1">
              <a:solidFill>
                <a:schemeClr val="bg1"/>
              </a:solidFill>
              <a:latin typeface="+mj-lt"/>
              <a:cs typeface="Calibri"/>
            </a:rPr>
            <a:t>Yankes</a:t>
          </a:r>
          <a:r>
            <a:rPr lang="id-ID" sz="2400" b="1" kern="1200" dirty="0">
              <a:solidFill>
                <a:schemeClr val="bg1"/>
              </a:solidFill>
              <a:latin typeface="+mj-lt"/>
              <a:cs typeface="Calibri"/>
            </a:rPr>
            <a:t> </a:t>
          </a:r>
          <a:endParaRPr lang="en-US" sz="2400" b="1" kern="1200" dirty="0">
            <a:solidFill>
              <a:schemeClr val="bg1"/>
            </a:solidFill>
            <a:latin typeface="+mj-lt"/>
            <a:cs typeface="Calibri"/>
          </a:endParaRPr>
        </a:p>
      </dsp:txBody>
      <dsp:txXfrm>
        <a:off x="2949517" y="316888"/>
        <a:ext cx="2781403" cy="1182799"/>
      </dsp:txXfrm>
    </dsp:sp>
    <dsp:sp modelId="{F80906CC-3B03-4DD0-986E-BC356CD1B0E4}">
      <dsp:nvSpPr>
        <dsp:cNvPr id="0" name=""/>
        <dsp:cNvSpPr/>
      </dsp:nvSpPr>
      <dsp:spPr>
        <a:xfrm>
          <a:off x="3046488" y="1231280"/>
          <a:ext cx="2621083" cy="1642353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id-ID" sz="1800" b="1" kern="1200" dirty="0">
              <a:latin typeface="Calibri"/>
              <a:cs typeface="Calibri"/>
            </a:rPr>
            <a:t>Program</a:t>
          </a:r>
          <a:endParaRPr lang="en-US" sz="1800" b="1" kern="1200" dirty="0">
            <a:latin typeface="Calibri"/>
            <a:cs typeface="Calibri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id-ID" sz="1800" b="1" kern="1200" dirty="0">
              <a:latin typeface="Calibri"/>
              <a:cs typeface="Calibri"/>
            </a:rPr>
            <a:t>Peningkatan Akses</a:t>
          </a:r>
          <a:r>
            <a:rPr lang="en-US" sz="1800" b="1" kern="1200" dirty="0">
              <a:latin typeface="Calibri"/>
              <a:cs typeface="Calibri"/>
            </a:rPr>
            <a:t> </a:t>
          </a:r>
          <a:r>
            <a:rPr lang="en-US" sz="1800" b="1" kern="1200" dirty="0" err="1">
              <a:latin typeface="Calibri"/>
              <a:cs typeface="Calibri"/>
            </a:rPr>
            <a:t>terutama</a:t>
          </a:r>
          <a:r>
            <a:rPr lang="en-US" sz="1800" b="1" kern="1200" dirty="0">
              <a:latin typeface="Calibri"/>
              <a:cs typeface="Calibri"/>
            </a:rPr>
            <a:t> </a:t>
          </a:r>
          <a:r>
            <a:rPr lang="en-US" sz="1800" b="1" kern="1200" dirty="0" err="1">
              <a:latin typeface="Calibri"/>
              <a:cs typeface="Calibri"/>
            </a:rPr>
            <a:t>pd</a:t>
          </a:r>
          <a:r>
            <a:rPr lang="en-US" sz="1800" b="1" kern="1200" dirty="0">
              <a:latin typeface="Calibri"/>
              <a:cs typeface="Calibri"/>
            </a:rPr>
            <a:t> FKTP</a:t>
          </a:r>
          <a:endParaRPr lang="id-ID" sz="1800" b="1" kern="1200" dirty="0">
            <a:latin typeface="Calibri"/>
            <a:cs typeface="Calibri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id-ID" sz="1800" b="1" kern="1200" dirty="0">
              <a:latin typeface="Calibri"/>
              <a:cs typeface="Calibri"/>
            </a:rPr>
            <a:t>Optimalisasi Sistem Ruj</a:t>
          </a:r>
          <a:r>
            <a:rPr lang="en-US" sz="1800" b="1" kern="1200" dirty="0" err="1">
              <a:latin typeface="Calibri"/>
              <a:cs typeface="Calibri"/>
            </a:rPr>
            <a:t>ukan</a:t>
          </a:r>
          <a:endParaRPr lang="id-ID" sz="1800" b="1" kern="1200" dirty="0">
            <a:latin typeface="Calibri"/>
            <a:cs typeface="Calibri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id-ID" sz="1800" b="1" kern="1200" dirty="0">
              <a:latin typeface="Calibri"/>
              <a:cs typeface="Calibri"/>
            </a:rPr>
            <a:t>Peningkatan Mutu</a:t>
          </a:r>
        </a:p>
      </dsp:txBody>
      <dsp:txXfrm>
        <a:off x="3094591" y="1279383"/>
        <a:ext cx="2524877" cy="1546147"/>
      </dsp:txXfrm>
    </dsp:sp>
    <dsp:sp modelId="{08C45297-7A7F-446A-B086-C064234108C3}">
      <dsp:nvSpPr>
        <dsp:cNvPr id="0" name=""/>
        <dsp:cNvSpPr/>
      </dsp:nvSpPr>
      <dsp:spPr>
        <a:xfrm>
          <a:off x="5981719" y="376229"/>
          <a:ext cx="2781403" cy="3674182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+mj-lt"/>
              <a:cs typeface="Calibri"/>
            </a:rPr>
            <a:t>JKN</a:t>
          </a:r>
        </a:p>
      </dsp:txBody>
      <dsp:txXfrm>
        <a:off x="5981719" y="376229"/>
        <a:ext cx="2781403" cy="1102254"/>
      </dsp:txXfrm>
    </dsp:sp>
    <dsp:sp modelId="{4252118A-5271-45E6-991D-B544DADC1B3C}">
      <dsp:nvSpPr>
        <dsp:cNvPr id="0" name=""/>
        <dsp:cNvSpPr/>
      </dsp:nvSpPr>
      <dsp:spPr>
        <a:xfrm>
          <a:off x="6113441" y="968821"/>
          <a:ext cx="2574177" cy="2668637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id-ID" sz="2000" b="1" kern="1200" dirty="0">
              <a:latin typeface="Calibri"/>
              <a:cs typeface="Calibri"/>
            </a:rPr>
            <a:t>Program</a:t>
          </a:r>
          <a:endParaRPr lang="en-US" sz="2000" b="1" kern="1200" dirty="0">
            <a:latin typeface="Calibri"/>
            <a:cs typeface="Calibri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id-ID" sz="2000" b="0" kern="1200" dirty="0">
              <a:latin typeface="Calibri"/>
              <a:cs typeface="Calibri"/>
            </a:rPr>
            <a:t>Benefit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id-ID" sz="2000" b="0" kern="1200" dirty="0">
              <a:latin typeface="Calibri"/>
              <a:cs typeface="Calibri"/>
            </a:rPr>
            <a:t>Sistem pembiayaan: asuransi – azas gotong royong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id-ID" sz="2000" b="0" kern="1200" dirty="0">
              <a:latin typeface="Calibri"/>
              <a:cs typeface="Calibri"/>
            </a:rPr>
            <a:t>Kendali Mutu </a:t>
          </a:r>
          <a:r>
            <a:rPr lang="en-US" sz="2000" b="0" kern="1200" dirty="0">
              <a:latin typeface="Calibri"/>
              <a:cs typeface="Calibri"/>
            </a:rPr>
            <a:t>&amp; </a:t>
          </a:r>
          <a:r>
            <a:rPr lang="id-ID" sz="2000" b="0" kern="1200" dirty="0">
              <a:latin typeface="Calibri"/>
              <a:cs typeface="Calibri"/>
            </a:rPr>
            <a:t>Kendali Biaya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id-ID" sz="2000" b="0" kern="1200" dirty="0">
              <a:latin typeface="Calibri"/>
              <a:cs typeface="Calibri"/>
            </a:rPr>
            <a:t>Sasaran</a:t>
          </a:r>
          <a:r>
            <a:rPr lang="id-ID" sz="2000" b="0" i="0" kern="1200" dirty="0">
              <a:latin typeface="Calibri"/>
              <a:cs typeface="Calibri"/>
            </a:rPr>
            <a:t>: PBI </a:t>
          </a:r>
          <a:r>
            <a:rPr lang="en-US" sz="2000" b="0" i="0" kern="1200" dirty="0">
              <a:latin typeface="Calibri"/>
              <a:cs typeface="Calibri"/>
            </a:rPr>
            <a:t>&amp; </a:t>
          </a:r>
          <a:r>
            <a:rPr lang="id-ID" sz="2000" b="0" i="0" kern="1200" dirty="0">
              <a:latin typeface="Calibri"/>
              <a:cs typeface="Calibri"/>
            </a:rPr>
            <a:t>Non  PBI</a:t>
          </a:r>
        </a:p>
      </dsp:txBody>
      <dsp:txXfrm>
        <a:off x="6188836" y="1044216"/>
        <a:ext cx="2423387" cy="2517847"/>
      </dsp:txXfrm>
    </dsp:sp>
    <dsp:sp modelId="{5080B561-9D02-4252-B42C-6083A88BFCA7}">
      <dsp:nvSpPr>
        <dsp:cNvPr id="0" name=""/>
        <dsp:cNvSpPr/>
      </dsp:nvSpPr>
      <dsp:spPr>
        <a:xfrm>
          <a:off x="6805733" y="2461922"/>
          <a:ext cx="1788064" cy="721242"/>
        </a:xfrm>
        <a:prstGeom prst="roundRect">
          <a:avLst>
            <a:gd name="adj" fmla="val 10000"/>
          </a:avLst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endParaRPr lang="en-US" sz="1600" kern="1200" dirty="0">
            <a:latin typeface="Calibri"/>
            <a:cs typeface="Calibri"/>
          </a:endParaRPr>
        </a:p>
      </dsp:txBody>
      <dsp:txXfrm>
        <a:off x="6826857" y="2483046"/>
        <a:ext cx="1745816" cy="6789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450CA-5B18-4790-A056-2B20BFF98FB5}">
      <dsp:nvSpPr>
        <dsp:cNvPr id="0" name=""/>
        <dsp:cNvSpPr/>
      </dsp:nvSpPr>
      <dsp:spPr>
        <a:xfrm>
          <a:off x="765092" y="0"/>
          <a:ext cx="6327995" cy="35004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2973E-4D55-4E02-8A6A-3F70C284852E}">
      <dsp:nvSpPr>
        <dsp:cNvPr id="0" name=""/>
        <dsp:cNvSpPr/>
      </dsp:nvSpPr>
      <dsp:spPr>
        <a:xfrm>
          <a:off x="1680393" y="2363132"/>
          <a:ext cx="128817" cy="128817"/>
        </a:xfrm>
        <a:prstGeom prst="ellipse">
          <a:avLst/>
        </a:prstGeom>
        <a:solidFill>
          <a:srgbClr val="002060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AE5F232-2CA2-44FD-A52F-44B8668BCB52}">
      <dsp:nvSpPr>
        <dsp:cNvPr id="0" name=""/>
        <dsp:cNvSpPr/>
      </dsp:nvSpPr>
      <dsp:spPr>
        <a:xfrm>
          <a:off x="1385869" y="2671796"/>
          <a:ext cx="1108102" cy="27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257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b="1" kern="1200" dirty="0">
              <a:solidFill>
                <a:schemeClr val="bg1"/>
              </a:solidFill>
            </a:rPr>
            <a:t>2015</a:t>
          </a:r>
        </a:p>
      </dsp:txBody>
      <dsp:txXfrm>
        <a:off x="1385869" y="2671796"/>
        <a:ext cx="1108102" cy="279350"/>
      </dsp:txXfrm>
    </dsp:sp>
    <dsp:sp modelId="{B27B6088-901F-4834-9911-4C9AB9B9FE4E}">
      <dsp:nvSpPr>
        <dsp:cNvPr id="0" name=""/>
        <dsp:cNvSpPr/>
      </dsp:nvSpPr>
      <dsp:spPr>
        <a:xfrm>
          <a:off x="2377685" y="1932955"/>
          <a:ext cx="201626" cy="201626"/>
        </a:xfrm>
        <a:prstGeom prst="ellipse">
          <a:avLst/>
        </a:prstGeom>
        <a:solidFill>
          <a:srgbClr val="002060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CDB130-D11C-43E3-AC93-A9BB49C4463A}">
      <dsp:nvSpPr>
        <dsp:cNvPr id="0" name=""/>
        <dsp:cNvSpPr/>
      </dsp:nvSpPr>
      <dsp:spPr>
        <a:xfrm>
          <a:off x="2478498" y="2033768"/>
          <a:ext cx="929722" cy="1466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838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b="1" kern="1200" dirty="0">
              <a:solidFill>
                <a:schemeClr val="bg1"/>
              </a:solidFill>
            </a:rPr>
            <a:t>2016</a:t>
          </a:r>
        </a:p>
      </dsp:txBody>
      <dsp:txXfrm>
        <a:off x="2478498" y="2033768"/>
        <a:ext cx="929722" cy="1466693"/>
      </dsp:txXfrm>
    </dsp:sp>
    <dsp:sp modelId="{9357F96D-B435-46E5-AD14-D936506C90B1}">
      <dsp:nvSpPr>
        <dsp:cNvPr id="0" name=""/>
        <dsp:cNvSpPr/>
      </dsp:nvSpPr>
      <dsp:spPr>
        <a:xfrm>
          <a:off x="3273803" y="1398784"/>
          <a:ext cx="268835" cy="268835"/>
        </a:xfrm>
        <a:prstGeom prst="ellipse">
          <a:avLst/>
        </a:prstGeom>
        <a:solidFill>
          <a:srgbClr val="002060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5EA81C-109B-4E12-868E-4F1BB27DF15A}">
      <dsp:nvSpPr>
        <dsp:cNvPr id="0" name=""/>
        <dsp:cNvSpPr/>
      </dsp:nvSpPr>
      <dsp:spPr>
        <a:xfrm>
          <a:off x="3408221" y="1533202"/>
          <a:ext cx="1080942" cy="1967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5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b="1" kern="1200" dirty="0">
              <a:solidFill>
                <a:schemeClr val="bg1"/>
              </a:solidFill>
            </a:rPr>
            <a:t>2017</a:t>
          </a:r>
        </a:p>
      </dsp:txBody>
      <dsp:txXfrm>
        <a:off x="3408221" y="1533202"/>
        <a:ext cx="1080942" cy="1967259"/>
      </dsp:txXfrm>
    </dsp:sp>
    <dsp:sp modelId="{D688C365-C567-48C3-947D-1CC82942D93B}">
      <dsp:nvSpPr>
        <dsp:cNvPr id="0" name=""/>
        <dsp:cNvSpPr/>
      </dsp:nvSpPr>
      <dsp:spPr>
        <a:xfrm>
          <a:off x="4315541" y="981529"/>
          <a:ext cx="347245" cy="347245"/>
        </a:xfrm>
        <a:prstGeom prst="ellipse">
          <a:avLst/>
        </a:prstGeom>
        <a:solidFill>
          <a:srgbClr val="002060"/>
        </a:solidFill>
        <a:ln w="28575" cap="rnd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E5319F-0801-4DB5-AECC-727930578B75}">
      <dsp:nvSpPr>
        <dsp:cNvPr id="0" name=""/>
        <dsp:cNvSpPr/>
      </dsp:nvSpPr>
      <dsp:spPr>
        <a:xfrm>
          <a:off x="4489163" y="1155152"/>
          <a:ext cx="1120147" cy="2345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998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b="1" kern="1200" dirty="0">
              <a:solidFill>
                <a:schemeClr val="bg1"/>
              </a:solidFill>
            </a:rPr>
            <a:t>2018</a:t>
          </a:r>
        </a:p>
      </dsp:txBody>
      <dsp:txXfrm>
        <a:off x="4489163" y="1155152"/>
        <a:ext cx="1120147" cy="2345309"/>
      </dsp:txXfrm>
    </dsp:sp>
    <dsp:sp modelId="{2B3CE922-6B84-4EC2-ADAE-7F9376F644CA}">
      <dsp:nvSpPr>
        <dsp:cNvPr id="0" name=""/>
        <dsp:cNvSpPr/>
      </dsp:nvSpPr>
      <dsp:spPr>
        <a:xfrm>
          <a:off x="5388082" y="702892"/>
          <a:ext cx="442458" cy="442458"/>
        </a:xfrm>
        <a:prstGeom prst="ellipse">
          <a:avLst/>
        </a:prstGeom>
        <a:solidFill>
          <a:srgbClr val="002060"/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01C73C-7CB9-4608-B46F-6B627C46B8BF}">
      <dsp:nvSpPr>
        <dsp:cNvPr id="0" name=""/>
        <dsp:cNvSpPr/>
      </dsp:nvSpPr>
      <dsp:spPr>
        <a:xfrm>
          <a:off x="5609311" y="924121"/>
          <a:ext cx="1120147" cy="2576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450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b="1" kern="1200" dirty="0">
              <a:solidFill>
                <a:schemeClr val="bg1"/>
              </a:solidFill>
            </a:rPr>
            <a:t>2019</a:t>
          </a:r>
        </a:p>
      </dsp:txBody>
      <dsp:txXfrm>
        <a:off x="5609311" y="924121"/>
        <a:ext cx="1120147" cy="2576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B024F-0E6A-4C73-B6F9-0B67BEAAD699}">
      <dsp:nvSpPr>
        <dsp:cNvPr id="0" name=""/>
        <dsp:cNvSpPr/>
      </dsp:nvSpPr>
      <dsp:spPr>
        <a:xfrm>
          <a:off x="0" y="364277"/>
          <a:ext cx="8229600" cy="5196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BB01B-24CE-4D0F-B55E-E5C646613B24}">
      <dsp:nvSpPr>
        <dsp:cNvPr id="0" name=""/>
        <dsp:cNvSpPr/>
      </dsp:nvSpPr>
      <dsp:spPr>
        <a:xfrm>
          <a:off x="394630" y="84781"/>
          <a:ext cx="7829181" cy="4059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b="1" kern="1200" dirty="0"/>
            <a:t>PENEMUAN DAN TATALAKSANA KASUS PNEUMONIA</a:t>
          </a:r>
        </a:p>
      </dsp:txBody>
      <dsp:txXfrm>
        <a:off x="414448" y="104599"/>
        <a:ext cx="7789545" cy="366347"/>
      </dsp:txXfrm>
    </dsp:sp>
    <dsp:sp modelId="{70A8CD26-ABA1-4AAF-8D19-03DC8B0B8254}">
      <dsp:nvSpPr>
        <dsp:cNvPr id="0" name=""/>
        <dsp:cNvSpPr/>
      </dsp:nvSpPr>
      <dsp:spPr>
        <a:xfrm>
          <a:off x="0" y="1145960"/>
          <a:ext cx="8229600" cy="56415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81AB4-7A8F-4AD2-A2D2-1B73371A9380}">
      <dsp:nvSpPr>
        <dsp:cNvPr id="0" name=""/>
        <dsp:cNvSpPr/>
      </dsp:nvSpPr>
      <dsp:spPr>
        <a:xfrm>
          <a:off x="391790" y="954080"/>
          <a:ext cx="7835792" cy="38376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b="1" kern="1200" dirty="0"/>
            <a:t>KESIAPSIAGAAN &amp; RESPON THD PANDEMI INFLUENZA  </a:t>
          </a:r>
        </a:p>
      </dsp:txBody>
      <dsp:txXfrm>
        <a:off x="410524" y="972814"/>
        <a:ext cx="7798324" cy="346292"/>
      </dsp:txXfrm>
    </dsp:sp>
    <dsp:sp modelId="{55AF2E9A-9145-4861-944B-628651DDFB49}">
      <dsp:nvSpPr>
        <dsp:cNvPr id="0" name=""/>
        <dsp:cNvSpPr/>
      </dsp:nvSpPr>
      <dsp:spPr>
        <a:xfrm>
          <a:off x="0" y="2046451"/>
          <a:ext cx="8229600" cy="5563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B0A01-4CB4-40EE-ACA0-C656FEA0B77B}">
      <dsp:nvSpPr>
        <dsp:cNvPr id="0" name=""/>
        <dsp:cNvSpPr/>
      </dsp:nvSpPr>
      <dsp:spPr>
        <a:xfrm>
          <a:off x="391790" y="1780317"/>
          <a:ext cx="7835792" cy="4580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b="1" kern="1200" dirty="0"/>
            <a:t>PENGENDALIAN FAKTOR RISIKO ISPA</a:t>
          </a:r>
        </a:p>
      </dsp:txBody>
      <dsp:txXfrm>
        <a:off x="414148" y="1802675"/>
        <a:ext cx="7791076" cy="413297"/>
      </dsp:txXfrm>
    </dsp:sp>
    <dsp:sp modelId="{3891839E-FB0B-4F44-B1A5-920BC6426879}">
      <dsp:nvSpPr>
        <dsp:cNvPr id="0" name=""/>
        <dsp:cNvSpPr/>
      </dsp:nvSpPr>
      <dsp:spPr>
        <a:xfrm>
          <a:off x="0" y="2880395"/>
          <a:ext cx="8229600" cy="6774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E8E93-E787-4FA1-86AC-3939B4B73109}">
      <dsp:nvSpPr>
        <dsp:cNvPr id="0" name=""/>
        <dsp:cNvSpPr/>
      </dsp:nvSpPr>
      <dsp:spPr>
        <a:xfrm>
          <a:off x="391790" y="2772090"/>
          <a:ext cx="7835792" cy="39924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b="1" kern="1200" dirty="0"/>
            <a:t>SISTEM INFORMASI, SURVEILANS &amp; KAJIAN</a:t>
          </a:r>
        </a:p>
      </dsp:txBody>
      <dsp:txXfrm>
        <a:off x="411279" y="2791579"/>
        <a:ext cx="7796814" cy="360266"/>
      </dsp:txXfrm>
    </dsp:sp>
    <dsp:sp modelId="{EAEF131E-1A10-425A-983A-F811C15FA1DF}">
      <dsp:nvSpPr>
        <dsp:cNvPr id="0" name=""/>
        <dsp:cNvSpPr/>
      </dsp:nvSpPr>
      <dsp:spPr>
        <a:xfrm>
          <a:off x="0" y="3961424"/>
          <a:ext cx="8229600" cy="67379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9D01E-9D76-4C38-B6BE-FCD4AE209217}">
      <dsp:nvSpPr>
        <dsp:cNvPr id="0" name=""/>
        <dsp:cNvSpPr/>
      </dsp:nvSpPr>
      <dsp:spPr>
        <a:xfrm>
          <a:off x="362770" y="3707418"/>
          <a:ext cx="7835792" cy="5252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b="1" kern="1200" dirty="0"/>
            <a:t>DUKUNGAN MANAJEMEN </a:t>
          </a:r>
        </a:p>
      </dsp:txBody>
      <dsp:txXfrm>
        <a:off x="388412" y="3733060"/>
        <a:ext cx="7784508" cy="473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#6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2C6F646A-85BA-47E5-A3A3-9456D1F065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222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13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D48E0EC1-22F4-4DFC-81DF-F49C8D6797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04550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C03CC4-C9A3-4F49-8540-BBEABE4760C6}" type="slidenum">
              <a:rPr lang="en-US" altLang="en-US" sz="1200" smtClean="0">
                <a:solidFill>
                  <a:schemeClr val="tx1"/>
                </a:solidFill>
              </a:rPr>
              <a:pPr/>
              <a:t>1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335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504F85-1D28-4674-A28F-5F41F3772B42}" type="slidenum">
              <a:rPr lang="en-US" altLang="id-ID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id-ID">
              <a:latin typeface="Calibri" panose="020F0502020204030204" pitchFamily="34" charset="0"/>
            </a:endParaRPr>
          </a:p>
        </p:txBody>
      </p:sp>
      <p:sp>
        <p:nvSpPr>
          <p:cNvPr id="70659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d-ID">
                <a:latin typeface="Calibri" panose="020F0502020204030204" pitchFamily="34" charset="0"/>
              </a:rPr>
              <a:t>Module 2: ABCs of Influenza and Pandemics</a:t>
            </a:r>
          </a:p>
        </p:txBody>
      </p:sp>
      <p:sp>
        <p:nvSpPr>
          <p:cNvPr id="7066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96194CC-8CDA-4DCE-80AD-5708CFECD9D6}" type="slidenum">
              <a:rPr lang="en-US" altLang="id-ID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id-ID">
              <a:latin typeface="Calibri" panose="020F0502020204030204" pitchFamily="34" charset="0"/>
            </a:endParaRPr>
          </a:p>
        </p:txBody>
      </p:sp>
      <p:sp>
        <p:nvSpPr>
          <p:cNvPr id="706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674688"/>
            <a:ext cx="4597400" cy="3448050"/>
          </a:xfrm>
          <a:ln/>
        </p:spPr>
      </p:sp>
      <p:sp>
        <p:nvSpPr>
          <p:cNvPr id="706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346575"/>
            <a:ext cx="5070475" cy="41227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>
              <a:latin typeface="Arial" panose="020B0604020202020204" pitchFamily="34" charset="0"/>
            </a:endParaRPr>
          </a:p>
          <a:p>
            <a:pPr marL="171450" indent="-171450"/>
            <a:r>
              <a:rPr lang="en-US" altLang="en-US">
                <a:latin typeface="Arial" panose="020B0604020202020204" pitchFamily="34" charset="0"/>
              </a:rPr>
              <a:t>- Virus influenza menular dan mudah menyebar dari orang ke orang</a:t>
            </a:r>
            <a:endParaRPr lang="en-US" altLang="en-US" sz="1400">
              <a:latin typeface="Arial" panose="020B0604020202020204" pitchFamily="34" charset="0"/>
            </a:endParaRPr>
          </a:p>
          <a:p>
            <a:pPr marL="171450" indent="-171450"/>
            <a:r>
              <a:rPr lang="en-US" altLang="en-US" sz="1400">
                <a:latin typeface="Arial" panose="020B0604020202020204" pitchFamily="34" charset="0"/>
              </a:rPr>
              <a:t>- Flu manusia adalah infeksi pernafasan yang diperkirakan sebagian besar akan menyebar melalui kontak langsung dengan sekret pernapasan dari orang yang terinfeksi yang bersin dan / atau batuk.</a:t>
            </a:r>
          </a:p>
          <a:p>
            <a:pPr marL="171450" indent="-171450"/>
            <a:r>
              <a:rPr lang="en-US" altLang="en-US" sz="1400">
                <a:latin typeface="Arial" panose="020B0604020202020204" pitchFamily="34" charset="0"/>
              </a:rPr>
              <a:t>- Transmisi tidak langsung dari benda (seperti kontak dengan "fomites" pada permukaan atau pakaian yang terkontaminasi) juga merupakan sarana transmisi yang mungkin.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 sz="1400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 sz="1400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</a:pPr>
            <a:r>
              <a:rPr lang="en-US" altLang="id-ID" sz="1400">
                <a:latin typeface="Arial" panose="020B0604020202020204" pitchFamily="34" charset="0"/>
              </a:rPr>
              <a:t>-</a:t>
            </a:r>
            <a:endParaRPr lang="en-US" altLang="id-ID" sz="1400" i="1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540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0D03ABA-C167-49C2-8143-3E0AEB5EAB16}" type="slidenum">
              <a:rPr lang="en-US" altLang="id-ID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id-ID">
              <a:latin typeface="Calibri" panose="020F0502020204030204" pitchFamily="34" charset="0"/>
            </a:endParaRPr>
          </a:p>
        </p:txBody>
      </p:sp>
      <p:sp>
        <p:nvSpPr>
          <p:cNvPr id="72707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d-ID">
                <a:latin typeface="Calibri" panose="020F0502020204030204" pitchFamily="34" charset="0"/>
              </a:rPr>
              <a:t>Module 2: ABCs of Influenza and Pandemics</a:t>
            </a:r>
          </a:p>
        </p:txBody>
      </p:sp>
      <p:sp>
        <p:nvSpPr>
          <p:cNvPr id="7270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DB00768-68E6-4312-B29A-7A72B638958D}" type="slidenum">
              <a:rPr lang="en-US" altLang="id-ID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id-ID">
              <a:latin typeface="Calibri" panose="020F0502020204030204" pitchFamily="34" charset="0"/>
            </a:endParaRPr>
          </a:p>
        </p:txBody>
      </p:sp>
      <p:sp>
        <p:nvSpPr>
          <p:cNvPr id="727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674688"/>
            <a:ext cx="4597400" cy="3448050"/>
          </a:xfrm>
          <a:ln/>
        </p:spPr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346575"/>
            <a:ext cx="5070475" cy="41227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>
              <a:latin typeface="Arial" panose="020B0604020202020204" pitchFamily="34" charset="0"/>
            </a:endParaRPr>
          </a:p>
          <a:p>
            <a:pPr marL="171450" indent="-171450"/>
            <a:r>
              <a:rPr lang="en-US" altLang="en-US">
                <a:latin typeface="Arial" panose="020B0604020202020204" pitchFamily="34" charset="0"/>
              </a:rPr>
              <a:t>- Virus influenza menular dan mudah menyebar dari orang ke orang</a:t>
            </a:r>
            <a:endParaRPr lang="en-US" altLang="en-US" sz="1400">
              <a:latin typeface="Arial" panose="020B0604020202020204" pitchFamily="34" charset="0"/>
            </a:endParaRPr>
          </a:p>
          <a:p>
            <a:pPr marL="171450" indent="-171450"/>
            <a:r>
              <a:rPr lang="en-US" altLang="en-US" sz="1400">
                <a:latin typeface="Arial" panose="020B0604020202020204" pitchFamily="34" charset="0"/>
              </a:rPr>
              <a:t>- Flu manusia adalah infeksi pernafasan yang diperkirakan sebagian besar akan menyebar melalui kontak langsung dengan sekret pernapasan dari orang yang terinfeksi yang bersin dan / atau batuk.</a:t>
            </a:r>
          </a:p>
          <a:p>
            <a:pPr marL="171450" indent="-171450"/>
            <a:r>
              <a:rPr lang="en-US" altLang="en-US" sz="1400">
                <a:latin typeface="Arial" panose="020B0604020202020204" pitchFamily="34" charset="0"/>
              </a:rPr>
              <a:t>- Transmisi tidak langsung dari benda (seperti kontak dengan "fomites" pada permukaan atau pakaian yang terkontaminasi) juga merupakan sarana transmisi yang mungkin.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 sz="1400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 sz="1400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</a:pPr>
            <a:r>
              <a:rPr lang="en-US" altLang="id-ID" sz="1400">
                <a:latin typeface="Arial" panose="020B0604020202020204" pitchFamily="34" charset="0"/>
              </a:rPr>
              <a:t>-</a:t>
            </a:r>
            <a:endParaRPr lang="en-US" altLang="id-ID" sz="1400" i="1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00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67896C-36AC-4CEF-BA51-1E9DD3D2D0FF}" type="slidenum">
              <a:rPr lang="en-US" altLang="id-ID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id-ID">
              <a:latin typeface="Calibri" panose="020F0502020204030204" pitchFamily="34" charset="0"/>
            </a:endParaRPr>
          </a:p>
        </p:txBody>
      </p:sp>
      <p:sp>
        <p:nvSpPr>
          <p:cNvPr id="74755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d-ID">
                <a:latin typeface="Calibri" panose="020F0502020204030204" pitchFamily="34" charset="0"/>
              </a:rPr>
              <a:t>Module 2: ABCs of Influenza and Pandemics</a:t>
            </a:r>
          </a:p>
        </p:txBody>
      </p:sp>
      <p:sp>
        <p:nvSpPr>
          <p:cNvPr id="7475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84C62AD-F6BA-452C-9D8A-F52A46938852}" type="slidenum">
              <a:rPr lang="en-US" altLang="id-ID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21</a:t>
            </a:fld>
            <a:endParaRPr lang="en-US" altLang="id-ID">
              <a:latin typeface="Calibri" panose="020F0502020204030204" pitchFamily="34" charset="0"/>
            </a:endParaRPr>
          </a:p>
        </p:txBody>
      </p:sp>
      <p:sp>
        <p:nvSpPr>
          <p:cNvPr id="747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674688"/>
            <a:ext cx="4597400" cy="3448050"/>
          </a:xfrm>
          <a:ln/>
        </p:spPr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346575"/>
            <a:ext cx="5070475" cy="41227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>
              <a:latin typeface="Arial" panose="020B0604020202020204" pitchFamily="34" charset="0"/>
            </a:endParaRPr>
          </a:p>
          <a:p>
            <a:pPr marL="171450" indent="-171450"/>
            <a:r>
              <a:rPr lang="en-US" altLang="en-US">
                <a:latin typeface="Arial" panose="020B0604020202020204" pitchFamily="34" charset="0"/>
              </a:rPr>
              <a:t>- Virus influenza menular dan mudah menyebar dari orang ke orang</a:t>
            </a:r>
            <a:endParaRPr lang="en-US" altLang="en-US" sz="1400">
              <a:latin typeface="Arial" panose="020B0604020202020204" pitchFamily="34" charset="0"/>
            </a:endParaRPr>
          </a:p>
          <a:p>
            <a:pPr marL="171450" indent="-171450"/>
            <a:r>
              <a:rPr lang="en-US" altLang="en-US" sz="1400">
                <a:latin typeface="Arial" panose="020B0604020202020204" pitchFamily="34" charset="0"/>
              </a:rPr>
              <a:t>- Flu manusia adalah infeksi pernafasan yang diperkirakan sebagian besar akan menyebar melalui kontak langsung dengan sekret pernapasan dari orang yang terinfeksi yang bersin dan / atau batuk.</a:t>
            </a:r>
          </a:p>
          <a:p>
            <a:pPr marL="171450" indent="-171450"/>
            <a:r>
              <a:rPr lang="en-US" altLang="en-US" sz="1400">
                <a:latin typeface="Arial" panose="020B0604020202020204" pitchFamily="34" charset="0"/>
              </a:rPr>
              <a:t>- Transmisi tidak langsung dari benda (seperti kontak dengan "fomites" pada permukaan atau pakaian yang terkontaminasi) juga merupakan sarana transmisi yang mungkin.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 sz="1400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 sz="1400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</a:pPr>
            <a:r>
              <a:rPr lang="en-US" altLang="id-ID" sz="1400">
                <a:latin typeface="Arial" panose="020B0604020202020204" pitchFamily="34" charset="0"/>
              </a:rPr>
              <a:t>-</a:t>
            </a:r>
            <a:endParaRPr lang="en-US" altLang="id-ID" sz="1400" i="1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989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C1A5F6-B98E-4A59-B968-AAC64B783FCB}" type="slidenum">
              <a:rPr lang="en-US" altLang="id-ID" smtClean="0">
                <a:latin typeface="Calibri" panose="020F050202020403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id-ID">
              <a:latin typeface="Calibri" panose="020F0502020204030204" pitchFamily="34" charset="0"/>
            </a:endParaRPr>
          </a:p>
        </p:txBody>
      </p:sp>
      <p:sp>
        <p:nvSpPr>
          <p:cNvPr id="76803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d-ID">
                <a:latin typeface="Calibri" panose="020F0502020204030204" pitchFamily="34" charset="0"/>
              </a:rPr>
              <a:t>Module 2: ABCs of Influenza and Pandemics</a:t>
            </a:r>
          </a:p>
        </p:txBody>
      </p:sp>
      <p:sp>
        <p:nvSpPr>
          <p:cNvPr id="7680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8E8A853-DA77-4DDA-A754-D5E7D90B753E}" type="slidenum">
              <a:rPr lang="en-US" altLang="id-ID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id-ID">
              <a:latin typeface="Calibri" panose="020F0502020204030204" pitchFamily="34" charset="0"/>
            </a:endParaRPr>
          </a:p>
        </p:txBody>
      </p:sp>
      <p:sp>
        <p:nvSpPr>
          <p:cNvPr id="768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674688"/>
            <a:ext cx="4597400" cy="3448050"/>
          </a:xfrm>
          <a:ln/>
        </p:spPr>
      </p:sp>
      <p:sp>
        <p:nvSpPr>
          <p:cNvPr id="768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346575"/>
            <a:ext cx="5070475" cy="41227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>
              <a:latin typeface="Arial" panose="020B0604020202020204" pitchFamily="34" charset="0"/>
            </a:endParaRPr>
          </a:p>
          <a:p>
            <a:pPr marL="171450" indent="-171450"/>
            <a:r>
              <a:rPr lang="en-US" altLang="en-US">
                <a:latin typeface="Arial" panose="020B0604020202020204" pitchFamily="34" charset="0"/>
              </a:rPr>
              <a:t>- Virus influenza menular dan mudah menyebar dari orang ke orang</a:t>
            </a:r>
            <a:endParaRPr lang="en-US" altLang="en-US" sz="1400">
              <a:latin typeface="Arial" panose="020B0604020202020204" pitchFamily="34" charset="0"/>
            </a:endParaRPr>
          </a:p>
          <a:p>
            <a:pPr marL="171450" indent="-171450"/>
            <a:r>
              <a:rPr lang="en-US" altLang="en-US" sz="1400">
                <a:latin typeface="Arial" panose="020B0604020202020204" pitchFamily="34" charset="0"/>
              </a:rPr>
              <a:t>- Flu manusia adalah infeksi pernafasan yang diperkirakan sebagian besar akan menyebar melalui kontak langsung dengan sekret pernapasan dari orang yang terinfeksi yang bersin dan / atau batuk.</a:t>
            </a:r>
          </a:p>
          <a:p>
            <a:pPr marL="171450" indent="-171450"/>
            <a:r>
              <a:rPr lang="en-US" altLang="en-US" sz="1400">
                <a:latin typeface="Arial" panose="020B0604020202020204" pitchFamily="34" charset="0"/>
              </a:rPr>
              <a:t>- Transmisi tidak langsung dari benda (seperti kontak dengan "fomites" pada permukaan atau pakaian yang terkontaminasi) juga merupakan sarana transmisi yang mungkin.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 sz="1400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n-US" altLang="id-ID" sz="1400">
              <a:latin typeface="Arial" panose="020B0604020202020204" pitchFamily="34" charset="0"/>
            </a:endParaRPr>
          </a:p>
          <a:p>
            <a:pPr marL="171450" indent="-171450" eaLnBrk="1" hangingPunct="1">
              <a:spcBef>
                <a:spcPct val="0"/>
              </a:spcBef>
            </a:pPr>
            <a:r>
              <a:rPr lang="en-US" altLang="id-ID" sz="1400">
                <a:latin typeface="Arial" panose="020B0604020202020204" pitchFamily="34" charset="0"/>
              </a:rPr>
              <a:t>-</a:t>
            </a:r>
            <a:endParaRPr lang="en-US" altLang="id-ID" sz="1400" i="1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952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rtl="1"/>
            <a:r>
              <a:rPr lang="en-US" altLang="id-ID" sz="1200">
                <a:solidFill>
                  <a:schemeClr val="tx1"/>
                </a:solidFill>
              </a:rPr>
              <a:t>World Health Organization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 defTabSz="1079500" rtl="1">
              <a:defRPr/>
            </a:pPr>
            <a:fld id="{6C7EE25A-67A3-49E8-B244-9B0FDE2F881E}" type="datetime3">
              <a:rPr lang="en-US" smtClean="0">
                <a:latin typeface="Arial" pitchFamily="34" charset="0"/>
              </a:rPr>
              <a:pPr defTabSz="1079500" rtl="1">
                <a:defRPr/>
              </a:pPr>
              <a:t>1 February 2019</a:t>
            </a:fld>
            <a:endParaRPr lang="en-US">
              <a:latin typeface="Arial" pitchFamily="34" charset="0"/>
            </a:endParaRPr>
          </a:p>
        </p:txBody>
      </p:sp>
      <p:sp>
        <p:nvSpPr>
          <p:cNvPr id="788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rtl="1"/>
            <a:fld id="{7CD59DF6-1109-4B04-AF07-A3B36D37B920}" type="slidenum">
              <a:rPr lang="en-US" altLang="id-ID" sz="1200" smtClean="0">
                <a:solidFill>
                  <a:schemeClr val="tx1"/>
                </a:solidFill>
              </a:rPr>
              <a:pPr rtl="1"/>
              <a:t>23</a:t>
            </a:fld>
            <a:endParaRPr lang="en-US" altLang="id-ID" sz="1200">
              <a:solidFill>
                <a:schemeClr val="tx1"/>
              </a:solidFill>
            </a:endParaRPr>
          </a:p>
        </p:txBody>
      </p:sp>
      <p:sp>
        <p:nvSpPr>
          <p:cNvPr id="788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1813"/>
            <a:ext cx="5032375" cy="41163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66700" indent="-266700" defTabSz="895350" eaLnBrk="1" hangingPunct="1">
              <a:spcBef>
                <a:spcPct val="0"/>
              </a:spcBef>
            </a:pPr>
            <a:endParaRPr lang="th-TH" altLang="id-ID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5427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BD0489-4E31-4BF7-A00F-3BB817412BC1}" type="slidenum">
              <a:rPr lang="en-US" altLang="en-US" sz="1200" smtClean="0">
                <a:solidFill>
                  <a:schemeClr val="tx1"/>
                </a:solidFill>
              </a:rPr>
              <a:pPr/>
              <a:t>24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84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850A8B-7EB0-429A-83F2-BDE0FC69C1DA}" type="slidenum">
              <a:rPr lang="en-US" altLang="en-US" sz="1200" smtClean="0">
                <a:solidFill>
                  <a:schemeClr val="tx1"/>
                </a:solidFill>
              </a:rPr>
              <a:pPr/>
              <a:t>25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95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World Health Organization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2B5F38D-182D-4B77-9987-7782814773A4}" type="datetime3">
              <a:rPr lang="en-US" smtClean="0"/>
              <a:pPr>
                <a:defRPr/>
              </a:pPr>
              <a:t>1 February 2019</a:t>
            </a:fld>
            <a:endParaRPr lang="en-US"/>
          </a:p>
        </p:txBody>
      </p:sp>
      <p:sp>
        <p:nvSpPr>
          <p:cNvPr id="87046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0006970-C383-4EAC-8828-FD3EBF9CF56A}" type="slidenum">
              <a:rPr lang="en-US" altLang="en-US" sz="1200" smtClean="0">
                <a:solidFill>
                  <a:schemeClr val="tx1"/>
                </a:solidFill>
              </a:rPr>
              <a:pPr/>
              <a:t>28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05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63" tIns="46181" rIns="92363" bIns="46181"/>
          <a:lstStyle/>
          <a:p>
            <a:pPr eaLnBrk="1" hangingPunct="1">
              <a:spcBef>
                <a:spcPct val="0"/>
              </a:spcBef>
            </a:pPr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90116" name="Slide Number Placeholder 3"/>
          <p:cNvSpPr txBox="1">
            <a:spLocks noGrp="1"/>
          </p:cNvSpPr>
          <p:nvPr/>
        </p:nvSpPr>
        <p:spPr bwMode="auto">
          <a:xfrm>
            <a:off x="3884613" y="8682038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63" tIns="46181" rIns="92363" bIns="46181" anchor="b"/>
          <a:lstStyle>
            <a:lvl1pPr defTabSz="917575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7575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7575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7575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17575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FFDD7A9B-88A1-4689-9383-9DB2C9FE4461}" type="slidenum">
              <a:rPr lang="en-US" altLang="en-US" sz="1200">
                <a:solidFill>
                  <a:srgbClr val="000000"/>
                </a:solidFill>
              </a:rPr>
              <a:pPr algn="r" eaLnBrk="1" hangingPunct="1"/>
              <a:t>30</a:t>
            </a:fld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638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id-ID">
                <a:latin typeface="Arial" panose="020B0604020202020204" pitchFamily="34" charset="0"/>
              </a:rPr>
              <a:t>Berikut adalah sebaran Flu Burung pada manusia di Indonesia pada tahun 2005-September 2016</a:t>
            </a:r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C343D9-082D-4613-8221-0DA8A99AD2CF}" type="slidenum">
              <a:rPr lang="id-ID" altLang="id-ID" sz="1200" smtClean="0">
                <a:solidFill>
                  <a:schemeClr val="tx1"/>
                </a:solidFill>
                <a:latin typeface="Calibri" panose="020F0502020204030204" pitchFamily="34" charset="0"/>
              </a:rPr>
              <a:pPr/>
              <a:t>31</a:t>
            </a:fld>
            <a:endParaRPr lang="id-ID" altLang="id-ID" sz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97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xfrm>
            <a:off x="447675" y="5226050"/>
            <a:ext cx="5910263" cy="6143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 defTabSz="922338" eaLnBrk="1" hangingPunct="1">
              <a:spcBef>
                <a:spcPct val="0"/>
              </a:spcBef>
            </a:pPr>
            <a:endParaRPr lang="id-ID" altLang="en-US" i="1">
              <a:latin typeface="Arial" panose="020B0604020202020204" pitchFamily="34" charset="0"/>
            </a:endParaRPr>
          </a:p>
          <a:p>
            <a:pPr marL="0" lvl="1" defTabSz="922338" eaLnBrk="1" hangingPunct="1">
              <a:spcBef>
                <a:spcPct val="0"/>
              </a:spcBef>
            </a:pPr>
            <a:endParaRPr lang="id-ID" altLang="en-US" i="1">
              <a:latin typeface="Arial" panose="020B0604020202020204" pitchFamily="34" charset="0"/>
            </a:endParaRPr>
          </a:p>
          <a:p>
            <a:pPr marL="0" lvl="1" defTabSz="922338" eaLnBrk="1" hangingPunct="1">
              <a:spcBef>
                <a:spcPct val="0"/>
              </a:spcBef>
            </a:pPr>
            <a:endParaRPr lang="id-ID" altLang="en-US" i="1">
              <a:latin typeface="Arial" panose="020B0604020202020204" pitchFamily="34" charset="0"/>
            </a:endParaRPr>
          </a:p>
          <a:p>
            <a:pPr marL="0" lvl="1" defTabSz="922338" eaLnBrk="1" hangingPunct="1">
              <a:spcBef>
                <a:spcPct val="0"/>
              </a:spcBef>
            </a:pPr>
            <a:endParaRPr lang="id-ID" altLang="en-US" i="1">
              <a:latin typeface="Arial" panose="020B0604020202020204" pitchFamily="34" charset="0"/>
            </a:endParaRPr>
          </a:p>
          <a:p>
            <a:pPr marL="0" lvl="1" defTabSz="922338" eaLnBrk="1" hangingPunct="1">
              <a:spcBef>
                <a:spcPct val="0"/>
              </a:spcBef>
            </a:pPr>
            <a:endParaRPr lang="id-ID" altLang="en-US" i="1">
              <a:latin typeface="Arial" panose="020B0604020202020204" pitchFamily="34" charset="0"/>
            </a:endParaRPr>
          </a:p>
          <a:p>
            <a:pPr marL="0" lvl="1" defTabSz="922338" eaLnBrk="1" hangingPunct="1">
              <a:spcBef>
                <a:spcPct val="0"/>
              </a:spcBef>
            </a:pPr>
            <a:endParaRPr lang="id-ID" altLang="en-US">
              <a:latin typeface="Arial" panose="020B0604020202020204" pitchFamily="34" charset="0"/>
            </a:endParaRPr>
          </a:p>
          <a:p>
            <a:pPr marL="0" lvl="1" defTabSz="922338"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  <a:p>
            <a:pPr defTabSz="922338" eaLnBrk="1" hangingPunct="1">
              <a:spcBef>
                <a:spcPct val="0"/>
              </a:spcBef>
            </a:pPr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2EC05AC-8433-489F-828F-ABD02A787BAC}" type="slidenum">
              <a:rPr lang="id-ID" altLang="en-US" sz="1200" smtClean="0">
                <a:solidFill>
                  <a:schemeClr val="tx1"/>
                </a:solidFill>
                <a:latin typeface="Calibri" panose="020F0502020204030204" pitchFamily="34" charset="0"/>
              </a:rPr>
              <a:pPr/>
              <a:t>2</a:t>
            </a:fld>
            <a:endParaRPr lang="id-ID" altLang="en-US" sz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67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id-ID" sz="1400">
                <a:latin typeface="Arial" panose="020B0604020202020204" pitchFamily="34" charset="0"/>
              </a:rPr>
              <a:t>Jenis surveilan inluenza di indonesia adalah sentinal ILI dan sentinel SIBI</a:t>
            </a:r>
          </a:p>
          <a:p>
            <a:r>
              <a:rPr lang="en-US" altLang="id-ID" sz="1400">
                <a:latin typeface="Arial" panose="020B0604020202020204" pitchFamily="34" charset="0"/>
              </a:rPr>
              <a:t>Setelah SOTK Baru 2016, sentinel ILI menjadi tanggung di subdit ISPA yang sebelumnya berada si Sbdit Surveilan.</a:t>
            </a: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F355B9B-3DE1-4139-9BA9-E4B7BDAF060F}" type="slidenum">
              <a:rPr lang="en-US" altLang="id-ID" sz="1200" smtClean="0">
                <a:solidFill>
                  <a:schemeClr val="tx1"/>
                </a:solidFill>
              </a:rPr>
              <a:pPr/>
              <a:t>32</a:t>
            </a:fld>
            <a:endParaRPr lang="en-US" altLang="id-ID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964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853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67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14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648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966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460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Data analysis results from May 2013 to </a:t>
            </a:r>
            <a:r>
              <a:rPr lang="id-ID" altLang="en-US">
                <a:latin typeface="Arial" panose="020B0604020202020204" pitchFamily="34" charset="0"/>
              </a:rPr>
              <a:t>July 2016</a:t>
            </a:r>
          </a:p>
          <a:p>
            <a:pPr>
              <a:spcBef>
                <a:spcPct val="0"/>
              </a:spcBef>
            </a:pPr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F92F8C-C20E-46DD-B5BB-CA5E26ECAF6E}" type="slidenum">
              <a:rPr lang="id-ID" altLang="en-US" sz="1200" smtClean="0">
                <a:solidFill>
                  <a:schemeClr val="tx1"/>
                </a:solidFill>
                <a:latin typeface="Euphemia" panose="020B0503040102020104" pitchFamily="34" charset="0"/>
              </a:rPr>
              <a:pPr/>
              <a:t>47</a:t>
            </a:fld>
            <a:endParaRPr lang="id-ID" altLang="en-US" sz="1200">
              <a:solidFill>
                <a:schemeClr val="tx1"/>
              </a:solidFill>
              <a:latin typeface="Euphemia" panose="020B0503040102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874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246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2784D66-A9ED-4F73-B430-FC23D430F382}" type="slidenum">
              <a:rPr lang="en-US" altLang="id-ID" sz="1200" smtClean="0">
                <a:solidFill>
                  <a:schemeClr val="tx1"/>
                </a:solidFill>
              </a:rPr>
              <a:pPr/>
              <a:t>53</a:t>
            </a:fld>
            <a:endParaRPr lang="en-US" altLang="id-ID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2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600">
                <a:latin typeface="Arial" panose="020B0604020202020204" pitchFamily="34" charset="0"/>
              </a:rPr>
              <a:t>Menyadari bahwa banyak hal yang belum tercapai antara lain, Angka Kematian Ibu masih tinggi, Angka Kematian Bayi juga masih tinggi, sementara itu masih banyak dijumpai anak balita yang pendek </a:t>
            </a:r>
            <a:r>
              <a:rPr lang="en-US" altLang="en-US" sz="1600" i="1">
                <a:latin typeface="Arial" panose="020B0604020202020204" pitchFamily="34" charset="0"/>
              </a:rPr>
              <a:t>(stunting), </a:t>
            </a:r>
            <a:r>
              <a:rPr lang="en-US" altLang="en-US" sz="1600">
                <a:latin typeface="Arial" panose="020B0604020202020204" pitchFamily="34" charset="0"/>
              </a:rPr>
              <a:t>dan berbagai masalah gizi. Maka </a:t>
            </a:r>
            <a:r>
              <a:rPr lang="id-ID" altLang="en-US" sz="1600">
                <a:latin typeface="Arial" panose="020B0604020202020204" pitchFamily="34" charset="0"/>
              </a:rPr>
              <a:t>dalam kurun waktu 2015 – 2019, sektor kesehatan diarahkan untuk memfokuskan upaya guna:</a:t>
            </a:r>
            <a:endParaRPr lang="en-GB" altLang="en-US" sz="1600">
              <a:latin typeface="Arial" panose="020B0604020202020204" pitchFamily="34" charset="0"/>
            </a:endParaRPr>
          </a:p>
          <a:p>
            <a:r>
              <a:rPr lang="id-ID" altLang="en-US" sz="1600">
                <a:latin typeface="Arial" panose="020B0604020202020204" pitchFamily="34" charset="0"/>
              </a:rPr>
              <a:t>Menurunkan Angka Kematian Ibu dan Angka Kematian Bayi.</a:t>
            </a:r>
            <a:endParaRPr lang="en-GB" altLang="en-US" sz="1600">
              <a:latin typeface="Arial" panose="020B0604020202020204" pitchFamily="34" charset="0"/>
            </a:endParaRPr>
          </a:p>
          <a:p>
            <a:r>
              <a:rPr lang="id-ID" altLang="en-US" sz="1600">
                <a:latin typeface="Arial" panose="020B0604020202020204" pitchFamily="34" charset="0"/>
              </a:rPr>
              <a:t>Menurunkan prevalensi balita pendek </a:t>
            </a:r>
            <a:r>
              <a:rPr lang="id-ID" altLang="en-US" sz="1600" i="1">
                <a:latin typeface="Arial" panose="020B0604020202020204" pitchFamily="34" charset="0"/>
              </a:rPr>
              <a:t>(stunting).</a:t>
            </a:r>
            <a:endParaRPr lang="en-GB" altLang="en-US" sz="1600">
              <a:latin typeface="Arial" panose="020B0604020202020204" pitchFamily="34" charset="0"/>
            </a:endParaRPr>
          </a:p>
          <a:p>
            <a:r>
              <a:rPr lang="id-ID" altLang="en-US" sz="1600">
                <a:latin typeface="Arial" panose="020B0604020202020204" pitchFamily="34" charset="0"/>
              </a:rPr>
              <a:t>Menanggulangi penyakit menular HIV-AIDS, Tuberkulosis, dan Malaria.</a:t>
            </a:r>
            <a:endParaRPr lang="en-GB" altLang="en-US" sz="1600">
              <a:latin typeface="Arial" panose="020B0604020202020204" pitchFamily="34" charset="0"/>
            </a:endParaRPr>
          </a:p>
          <a:p>
            <a:r>
              <a:rPr lang="id-ID" altLang="en-US" sz="1600">
                <a:latin typeface="Arial" panose="020B0604020202020204" pitchFamily="34" charset="0"/>
              </a:rPr>
              <a:t>Menanggulangi penyakit tidak menular Hipertensi, Diabetes,</a:t>
            </a:r>
            <a:r>
              <a:rPr lang="en-US" altLang="en-US" sz="1600">
                <a:latin typeface="Arial" panose="020B0604020202020204" pitchFamily="34" charset="0"/>
              </a:rPr>
              <a:t> Obesitas, </a:t>
            </a:r>
            <a:r>
              <a:rPr lang="id-ID" altLang="en-US" sz="1600">
                <a:latin typeface="Arial" panose="020B0604020202020204" pitchFamily="34" charset="0"/>
              </a:rPr>
              <a:t>Kanker dan Gangguan Jiwa.</a:t>
            </a:r>
            <a:endParaRPr lang="en-GB" altLang="en-US" sz="1600">
              <a:latin typeface="Arial" panose="020B0604020202020204" pitchFamily="34" charset="0"/>
            </a:endParaRPr>
          </a:p>
          <a:p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820F13-3AA7-484C-98D3-36A437FB9FD1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</a:rPr>
              <a:pPr/>
              <a:t>7</a:t>
            </a:fld>
            <a:endParaRPr lang="en-US" altLang="en-US" sz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865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591" tIns="54297" rIns="108591" bIns="54297"/>
          <a:lstStyle/>
          <a:p>
            <a:pPr eaLnBrk="1" hangingPunct="1">
              <a:spcBef>
                <a:spcPct val="0"/>
              </a:spcBef>
            </a:pPr>
            <a:endParaRPr lang="en-GB" altLang="id-ID">
              <a:latin typeface="Arial" panose="020B0604020202020204" pitchFamily="34" charset="0"/>
            </a:endParaRPr>
          </a:p>
        </p:txBody>
      </p:sp>
      <p:sp>
        <p:nvSpPr>
          <p:cNvPr id="12595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591" tIns="54297" rIns="108591" bIns="54297" anchor="b"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455F360E-9F79-4E41-AF53-9707B59F44FD}" type="slidenum">
              <a:rPr lang="en-US" altLang="id-ID" sz="1400">
                <a:solidFill>
                  <a:srgbClr val="000000"/>
                </a:solidFill>
              </a:rPr>
              <a:pPr algn="r"/>
              <a:t>54</a:t>
            </a:fld>
            <a:endParaRPr lang="en-US" altLang="id-ID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803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86442E2-FD66-48A8-893B-A6A4739144BE}" type="slidenum">
              <a:rPr lang="en-US" altLang="id-ID" sz="1200" smtClean="0">
                <a:solidFill>
                  <a:schemeClr val="tx1"/>
                </a:solidFill>
              </a:rPr>
              <a:pPr/>
              <a:t>55</a:t>
            </a:fld>
            <a:endParaRPr lang="en-US" altLang="id-ID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471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 altLang="id-ID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16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132100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100138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100138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100138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100138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100138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0013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0013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0013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0013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rtl="1"/>
            <a:r>
              <a:rPr lang="en-US" altLang="id-ID" sz="1400">
                <a:solidFill>
                  <a:schemeClr val="tx1"/>
                </a:solidFill>
              </a:rPr>
              <a:t>World Health Organization</a:t>
            </a:r>
          </a:p>
        </p:txBody>
      </p:sp>
      <p:sp>
        <p:nvSpPr>
          <p:cNvPr id="134149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defTabSz="1100138" rtl="1">
              <a:defRPr/>
            </a:pPr>
            <a:fld id="{F8B693DA-C796-4745-A273-D3550822D7E8}" type="datetime3">
              <a:rPr lang="en-US" smtClean="0">
                <a:latin typeface="Arial" pitchFamily="34" charset="0"/>
              </a:rPr>
              <a:pPr defTabSz="1100138" rtl="1">
                <a:defRPr/>
              </a:pPr>
              <a:t>1 February 2019</a:t>
            </a:fld>
            <a:endParaRPr lang="en-US">
              <a:latin typeface="Arial" pitchFamily="34" charset="0"/>
            </a:endParaRPr>
          </a:p>
        </p:txBody>
      </p:sp>
      <p:sp>
        <p:nvSpPr>
          <p:cNvPr id="132102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100138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100138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100138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100138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100138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0013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0013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0013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0013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rtl="1"/>
            <a:fld id="{1776903C-E64E-40EE-A1CE-69B35E9CBD32}" type="slidenum">
              <a:rPr lang="en-US" altLang="id-ID" sz="1200" smtClean="0">
                <a:solidFill>
                  <a:schemeClr val="tx1"/>
                </a:solidFill>
              </a:rPr>
              <a:pPr rtl="1"/>
              <a:t>57</a:t>
            </a:fld>
            <a:endParaRPr lang="en-US" altLang="id-ID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427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0795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0795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rtl="1"/>
            <a:fld id="{1B5750C0-3311-4D6A-91B7-D64E2178F704}" type="slidenum">
              <a:rPr lang="id-ID" altLang="id-ID" sz="1200" smtClean="0">
                <a:solidFill>
                  <a:schemeClr val="tx1"/>
                </a:solidFill>
              </a:rPr>
              <a:pPr rtl="1"/>
              <a:t>60</a:t>
            </a:fld>
            <a:endParaRPr lang="id-ID" altLang="id-ID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952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84A5145-0765-4F85-A451-E95697CC4FD1}" type="slidenum">
              <a:rPr lang="en-US" altLang="en-US" sz="1200" smtClean="0">
                <a:solidFill>
                  <a:schemeClr val="tx1"/>
                </a:solidFill>
              </a:rPr>
              <a:pPr/>
              <a:t>61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4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d-ID" altLang="en-US">
              <a:latin typeface="Arial" panose="020B0604020202020204" pitchFamily="34" charset="0"/>
            </a:endParaRP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B7EA987-5D35-4F03-85C1-E8455C252CE5}" type="slidenum">
              <a:rPr lang="en-US" altLang="en-US" sz="1200" smtClean="0">
                <a:solidFill>
                  <a:schemeClr val="tx1"/>
                </a:solidFill>
              </a:rPr>
              <a:pPr/>
              <a:t>62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1911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7204F34-47B8-4864-9E5F-9B8C44CC1389}" type="slidenum">
              <a:rPr lang="en-US" altLang="en-US" sz="1200" smtClean="0">
                <a:solidFill>
                  <a:schemeClr val="tx1"/>
                </a:solidFill>
              </a:rPr>
              <a:pPr/>
              <a:t>63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id-ID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72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id-ID" altLang="en-US">
                <a:latin typeface="Arial" panose="020B0604020202020204" pitchFamily="34" charset="0"/>
              </a:rPr>
              <a:t>Bila Kab/Kota ingin mengembangkan sendiri PIS-PK diluar lokus Puskesmas tahun 2017 bisa dilaksanakan karena pelatih sudah tersedia di 34 Propinsi dan 514 kab/kota.</a:t>
            </a: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0FBAA3-731B-4692-8BA7-581D9FD370D6}" type="slidenum">
              <a:rPr lang="en-US" altLang="en-US" sz="1200" smtClean="0">
                <a:solidFill>
                  <a:srgbClr val="000000"/>
                </a:solidFill>
                <a:latin typeface="Calibri" panose="020F0502020204030204" pitchFamily="34" charset="0"/>
              </a:rPr>
              <a:pPr/>
              <a:t>9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775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CF3071-4C66-40A1-9EF5-6EF26850C201}" type="slidenum">
              <a:rPr lang="en-US" altLang="en-US" sz="1200" smtClean="0">
                <a:solidFill>
                  <a:schemeClr val="tx1"/>
                </a:solidFill>
              </a:rPr>
              <a:pPr/>
              <a:t>10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83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id-ID" altLang="en-US" sz="900">
              <a:latin typeface="Arial" panose="020B0604020202020204" pitchFamily="34" charset="0"/>
            </a:endParaRPr>
          </a:p>
        </p:txBody>
      </p:sp>
      <p:sp>
        <p:nvSpPr>
          <p:cNvPr id="58372" name="Slide Number Placeholder 1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1EBD67-3D3C-4DB1-AA67-640322FC7149}" type="slidenum">
              <a:rPr lang="en-US" altLang="en-US" sz="1200" smtClean="0">
                <a:solidFill>
                  <a:schemeClr val="tx1"/>
                </a:solidFill>
                <a:latin typeface="Calibri" panose="020F0502020204030204" pitchFamily="34" charset="0"/>
              </a:rPr>
              <a:pPr/>
              <a:t>11</a:t>
            </a:fld>
            <a:endParaRPr lang="en-US" altLang="en-US" sz="120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42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F9E1510-B691-4075-A7ED-5ECEEE87E39E}" type="slidenum">
              <a:rPr lang="en-US" altLang="en-US" sz="1200" smtClean="0">
                <a:solidFill>
                  <a:schemeClr val="tx1"/>
                </a:solidFill>
              </a:rPr>
              <a:pPr/>
              <a:t>12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441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81B536-F181-478F-A8CE-6D0748B81099}" type="slidenum">
              <a:rPr lang="en-US" altLang="id-ID" sz="1200" smtClean="0">
                <a:solidFill>
                  <a:srgbClr val="000000"/>
                </a:solidFill>
              </a:rPr>
              <a:pPr/>
              <a:t>15</a:t>
            </a:fld>
            <a:endParaRPr lang="en-US" altLang="id-ID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90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3AE593-7E42-4BE5-94C3-6A46D81DABEA}" type="slidenum">
              <a:rPr lang="en-US" altLang="en-US" sz="1200" smtClean="0">
                <a:solidFill>
                  <a:schemeClr val="tx1"/>
                </a:solidFill>
              </a:rPr>
              <a:pPr/>
              <a:t>17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88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3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5867400"/>
            <a:ext cx="628650" cy="768350"/>
          </a:xfr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C66428CC-D399-436E-A162-6D3EBA2CF3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71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4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1C2EEB-4BBB-4EDC-99C8-943540CD74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97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6E7C9-AE2C-4A45-B1DF-836E78AC76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7116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4688" y="971550"/>
            <a:ext cx="600075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99288" y="2613025"/>
            <a:ext cx="601662" cy="19700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8" y="3771174"/>
            <a:ext cx="5461159" cy="342174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A7001-11F3-48AF-A216-401DE44A05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935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3C53D-50A7-4F7F-A701-BA0B3F3F86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722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5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7" y="2667000"/>
            <a:ext cx="2210671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E7C05-3918-4647-8B83-9DB7795CC1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0395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2795588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222875" y="2133600"/>
            <a:ext cx="0" cy="396716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4"/>
            <a:ext cx="2205612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7" y="4827213"/>
            <a:ext cx="2201378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7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5" y="4827211"/>
            <a:ext cx="2202571" cy="65918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20298-31F0-4B33-8576-A07F45BBDC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299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03907D-CBDF-4523-B3AE-A56D222413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79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3" y="430216"/>
            <a:ext cx="1314793" cy="5826125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3B620-6A07-4D88-A087-8296EA4594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518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9" y="3352803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9" y="4771031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A7566C-EEA7-417E-A004-E0C982AF5F07}" type="datetime1">
              <a:rPr lang="en-US" altLang="id-ID"/>
              <a:pPr>
                <a:defRPr/>
              </a:pPr>
              <a:t>2/1/2019</a:t>
            </a:fld>
            <a:endParaRPr lang="en-US" alt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DF806-4B0F-4BCF-AA50-B33F994E59B3}" type="slidenum">
              <a:rPr lang="en-US" altLang="id-ID"/>
              <a:pPr>
                <a:defRPr/>
              </a:pPr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002801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  <a:latin typeface="Perpetua" pitchFamily="18" charset="0"/>
              <a:cs typeface="Arial" pitchFamily="34" charset="0"/>
            </a:endParaRPr>
          </a:p>
        </p:txBody>
      </p:sp>
      <p:sp>
        <p:nvSpPr>
          <p:cNvPr id="5" name="Rounded Rectangle 9"/>
          <p:cNvSpPr>
            <a:spLocks/>
          </p:cNvSpPr>
          <p:nvPr/>
        </p:nvSpPr>
        <p:spPr bwMode="auto">
          <a:xfrm>
            <a:off x="63500" y="69850"/>
            <a:ext cx="9013825" cy="6692900"/>
          </a:xfrm>
          <a:prstGeom prst="roundRect">
            <a:avLst>
              <a:gd name="adj" fmla="val 4931"/>
            </a:avLst>
          </a:prstGeom>
          <a:noFill/>
          <a:ln w="6350" cap="sq">
            <a:solidFill>
              <a:srgbClr val="000000"/>
            </a:solidFill>
            <a:round/>
            <a:headEnd/>
            <a:tailEnd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  <a:latin typeface="Perpetua" pitchFamily="18" charset="0"/>
              <a:cs typeface="Arial" pitchFamily="34" charset="0"/>
            </a:endParaRPr>
          </a:p>
        </p:txBody>
      </p:sp>
      <p:sp>
        <p:nvSpPr>
          <p:cNvPr id="1028" name="Title 1027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9" name="Text Placeholder 1028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6" name="Date Placeholder 10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Footer Placeholder 103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tint val="75000"/>
                    <a:alpha val="60000"/>
                  </a:schemeClr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altLang="en-US"/>
              <a:t>                                     update 23 October 2014</a:t>
            </a:r>
          </a:p>
        </p:txBody>
      </p:sp>
      <p:sp>
        <p:nvSpPr>
          <p:cNvPr id="8" name="Slide Number Placeholder 10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D8FBB8FE-26D8-4F9A-B439-0EFC3724C6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000" y="5715000"/>
            <a:ext cx="628650" cy="768350"/>
          </a:xfr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DFA3E689-70A5-42F8-9B02-09BE99C8A0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456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E8A1E816-50F4-404E-84BE-0AF796886290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C04B58B-935D-49C2-B519-D88101AC0E4D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072419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8223BA56-F6C6-4B98-97D6-8AF307652BB0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10859FE-E896-452A-9F8A-14D19D856154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901427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A956DBC3-896A-4654-8CBB-7BF4091469F9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D5B88DD-0E9F-40C4-9EED-DD9B811FAF1C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756379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09C9A91F-82ED-4897-950E-8FA67448A31D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EBA4BFF-2CE6-4953-B356-1CC1D2D313AE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5843100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FD3BC2B3-E8C3-474F-ABFD-BA6FAFF88245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63D1886-BFEE-4E71-919A-9B486FF90EEB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514719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EAC1FF7A-A556-4495-ADE0-C9DBED8AB3A0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F839CB7-1C5F-4789-9607-B3DDAA502E17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754C656C-6C4C-479F-A06C-8714AE68FE46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09FAE20-06FA-4131-97B8-ECEEAEA0A4FA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4274605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DBEB12A8-9E1D-4442-886A-D0D1B8807C30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7EC914E-B534-402D-B973-B56154B90812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5520406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D17BD928-A335-4DAB-BDE5-800F0342B429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255C2BC-AF0A-4356-8B04-25B19033D849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4356730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1BAA5978-8A84-4D06-9314-CB449ECA6FEC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FAF758D-A25D-4888-8BFD-8ABCD7F7E2E2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45381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4" y="2861736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5638800"/>
            <a:ext cx="628650" cy="7683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DB1FF3-CBDE-44E7-A503-3B5B9ABE6B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68191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fld id="{EAC05E26-AE53-420E-9A7C-5C3642BC664E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4D66C1A-E00E-4CC3-8903-2171207744EE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69877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1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6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E4F75-5A5D-4309-9C88-31EEA1C980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4322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1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1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7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7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F56BE-170F-4F08-B132-3408BAD42A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431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9D4E7-276A-446F-B6CB-18BA534405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556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50CD4-DD68-49D3-A4E3-3C9F58D9B0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78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8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129283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98D83-3D4B-4D54-9A98-964B4A89AB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11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8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E178F-8DED-43C8-8481-604486919D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803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CDFEB"/>
            </a:gs>
            <a:gs pos="100000">
              <a:srgbClr val="FBF3F3">
                <a:alpha val="92998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745413" y="0"/>
            <a:ext cx="685800" cy="110013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808080">
                <a:alpha val="4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endParaRPr lang="id-ID" altLang="id-ID"/>
          </a:p>
        </p:txBody>
      </p:sp>
      <p:sp>
        <p:nvSpPr>
          <p:cNvPr id="1042" name="Title Placeholder 1"/>
          <p:cNvSpPr>
            <a:spLocks noGrp="1"/>
          </p:cNvSpPr>
          <p:nvPr>
            <p:ph type="title"/>
          </p:nvPr>
        </p:nvSpPr>
        <p:spPr bwMode="auto">
          <a:xfrm>
            <a:off x="484188" y="452438"/>
            <a:ext cx="7056437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7088" y="2052638"/>
            <a:ext cx="6711950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588" y="1828800"/>
            <a:ext cx="9906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18" y="3263107"/>
            <a:ext cx="3859213" cy="2286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id-ID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050" y="295275"/>
            <a:ext cx="628650" cy="7683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280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FBA02497-F989-48A8-9C93-D8DECCDA87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963" r:id="rId1"/>
    <p:sldLayoutId id="2147486964" r:id="rId2"/>
    <p:sldLayoutId id="2147486965" r:id="rId3"/>
    <p:sldLayoutId id="2147486966" r:id="rId4"/>
    <p:sldLayoutId id="2147486967" r:id="rId5"/>
    <p:sldLayoutId id="2147486968" r:id="rId6"/>
    <p:sldLayoutId id="2147486969" r:id="rId7"/>
    <p:sldLayoutId id="2147486970" r:id="rId8"/>
    <p:sldLayoutId id="2147486971" r:id="rId9"/>
    <p:sldLayoutId id="2147486972" r:id="rId10"/>
    <p:sldLayoutId id="2147486973" r:id="rId11"/>
    <p:sldLayoutId id="2147486974" r:id="rId12"/>
    <p:sldLayoutId id="2147486975" r:id="rId13"/>
    <p:sldLayoutId id="2147486976" r:id="rId14"/>
    <p:sldLayoutId id="2147486977" r:id="rId15"/>
    <p:sldLayoutId id="2147486978" r:id="rId16"/>
    <p:sldLayoutId id="2147486979" r:id="rId17"/>
    <p:sldLayoutId id="2147486980" r:id="rId18"/>
    <p:sldLayoutId id="2147486981" r:id="rId19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280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8AD0D6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title style</a:t>
            </a:r>
            <a:endParaRPr lang="id-ID" altLang="id-ID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text styles</a:t>
            </a:r>
          </a:p>
          <a:p>
            <a:pPr lvl="1"/>
            <a:r>
              <a:rPr lang="en-US" altLang="id-ID"/>
              <a:t>Second level</a:t>
            </a:r>
          </a:p>
          <a:p>
            <a:pPr lvl="2"/>
            <a:r>
              <a:rPr lang="en-US" altLang="id-ID"/>
              <a:t>Third level</a:t>
            </a:r>
          </a:p>
          <a:p>
            <a:pPr lvl="3"/>
            <a:r>
              <a:rPr lang="en-US" altLang="id-ID"/>
              <a:t>Fourth level</a:t>
            </a:r>
          </a:p>
          <a:p>
            <a:pPr lvl="4"/>
            <a:r>
              <a:rPr lang="en-US" altLang="id-ID"/>
              <a:t>Fifth level</a:t>
            </a:r>
            <a:endParaRPr lang="id-ID" alt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fld id="{32F89A89-97E5-45CC-A26D-8E3F6CB55194}" type="datetimeFigureOut">
              <a:rPr lang="id-ID"/>
              <a:pPr>
                <a:defRPr/>
              </a:pPr>
              <a:t>01/02/2019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A59F2B7D-A0C2-4709-911D-7F95B8165C57}" type="slidenum">
              <a:rPr lang="id-ID" altLang="id-ID"/>
              <a:pPr>
                <a:defRPr/>
              </a:pPr>
              <a:t>‹#›</a:t>
            </a:fld>
            <a:endParaRPr lang="id-ID" alt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82" r:id="rId1"/>
    <p:sldLayoutId id="2147486983" r:id="rId2"/>
    <p:sldLayoutId id="2147486984" r:id="rId3"/>
    <p:sldLayoutId id="2147486985" r:id="rId4"/>
    <p:sldLayoutId id="2147486986" r:id="rId5"/>
    <p:sldLayoutId id="2147486987" r:id="rId6"/>
    <p:sldLayoutId id="2147486988" r:id="rId7"/>
    <p:sldLayoutId id="2147486989" r:id="rId8"/>
    <p:sldLayoutId id="2147486990" r:id="rId9"/>
    <p:sldLayoutId id="2147486991" r:id="rId10"/>
    <p:sldLayoutId id="214748699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9.png"/><Relationship Id="rId10" Type="http://schemas.openxmlformats.org/officeDocument/2006/relationships/image" Target="../media/image32.jpeg"/><Relationship Id="rId4" Type="http://schemas.openxmlformats.org/officeDocument/2006/relationships/oleObject" Target="../embeddings/oleObject1.bin"/><Relationship Id="rId9" Type="http://schemas.openxmlformats.org/officeDocument/2006/relationships/hyperlink" Target="http://www.google.com/url?sa=i&amp;rct=j&amp;q=&amp;esrc=s&amp;source=images&amp;cd=&amp;cad=rja&amp;uact=8&amp;docid=x1-tFNiNb0LchM&amp;tbnid=LoXPK_MP3FrP-M:&amp;ved=0CAUQjRw&amp;url=http://content.time.com/time/health/article/0,8599,1985009,00.html&amp;ei=CMZ-U77UD8LmrAeHtYHwBg&amp;bvm=bv.67720277,d.bmk&amp;psig=AFQjCNFykmICZGBoCvXBNurYCTr1XZO_1g&amp;ust=1400902336402714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133600"/>
            <a:ext cx="9144000" cy="1752600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altLang="id-ID" sz="2800" b="1" cap="none">
              <a:solidFill>
                <a:schemeClr val="bg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id-ID" sz="2800" b="1" cap="none">
                <a:solidFill>
                  <a:schemeClr val="bg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PROGRAM </a:t>
            </a:r>
            <a:r>
              <a:rPr lang="id-ID" altLang="id-ID" sz="2800" b="1" cap="none">
                <a:solidFill>
                  <a:schemeClr val="bg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PENCEGAHAN DAN PENGENDALIAN 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</a:pPr>
            <a:r>
              <a:rPr lang="id-ID" altLang="id-ID" sz="2800" b="1" cap="none">
                <a:solidFill>
                  <a:schemeClr val="bg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INFEKSI SALURAN PERNAFASAN AKUT   </a:t>
            </a:r>
            <a:r>
              <a:rPr lang="en-US" altLang="id-ID" sz="2800" b="1" cap="none">
                <a:solidFill>
                  <a:schemeClr val="bg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endParaRPr lang="id-ID" altLang="id-ID" sz="2800" b="1" cap="none">
              <a:solidFill>
                <a:schemeClr val="bg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endParaRPr lang="en-US" altLang="id-ID" sz="2800" b="1" cap="none">
              <a:solidFill>
                <a:schemeClr val="bg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endParaRPr lang="en-US" altLang="id-ID" sz="2800" b="1" cap="none">
              <a:solidFill>
                <a:schemeClr val="bg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</a:pPr>
            <a:endParaRPr lang="en-US" altLang="id-ID" sz="2800" b="1" cap="none">
              <a:solidFill>
                <a:schemeClr val="bg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584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664E40-3037-4EA8-811D-1B8D7F6EEA6A}" type="slidenum">
              <a:rPr lang="en-US" altLang="en-US" sz="1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5844" name="TextBox 1"/>
          <p:cNvSpPr txBox="1">
            <a:spLocks noChangeArrowheads="1"/>
          </p:cNvSpPr>
          <p:nvPr/>
        </p:nvSpPr>
        <p:spPr bwMode="auto">
          <a:xfrm>
            <a:off x="1752600" y="4724400"/>
            <a:ext cx="55626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id-ID" altLang="id-ID" sz="18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</a:rPr>
              <a:t>dr.Christina Widaningrum,Mkes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</a:rPr>
              <a:t>Kasubdit ISPA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</a:rPr>
              <a:t>Direkt</a:t>
            </a: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</a:rPr>
              <a:t>orat</a:t>
            </a: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</a:rPr>
              <a:t> Pencegahan dan Pengendalian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</a:rPr>
              <a:t> Penyakit Menular Langsung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</a:rPr>
              <a:t>Ditjen P2P</a:t>
            </a:r>
          </a:p>
        </p:txBody>
      </p:sp>
      <p:pic>
        <p:nvPicPr>
          <p:cNvPr id="3584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8"/>
            <a:ext cx="2717800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47625"/>
            <a:ext cx="23336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13" y="12700"/>
            <a:ext cx="2263775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15875" y="2743200"/>
            <a:ext cx="8534400" cy="938213"/>
          </a:xfrm>
        </p:spPr>
        <p:txBody>
          <a:bodyPr/>
          <a:lstStyle/>
          <a:p>
            <a:pPr algn="r"/>
            <a:r>
              <a:rPr lang="id-ID" altLang="id-ID" sz="3600" b="1">
                <a:solidFill>
                  <a:schemeClr val="bg1"/>
                </a:solidFill>
              </a:rPr>
              <a:t>Perubahan </a:t>
            </a:r>
            <a:br>
              <a:rPr lang="id-ID" altLang="id-ID" sz="3600" b="1">
                <a:solidFill>
                  <a:schemeClr val="bg1"/>
                </a:solidFill>
              </a:rPr>
            </a:br>
            <a:r>
              <a:rPr lang="id-ID" altLang="id-ID" sz="3600" b="1">
                <a:solidFill>
                  <a:schemeClr val="bg1"/>
                </a:solidFill>
              </a:rPr>
              <a:t>Organisasi Kementerian Kesehatan</a:t>
            </a:r>
            <a:br>
              <a:rPr lang="id-ID" altLang="id-ID" sz="3600" b="1">
                <a:solidFill>
                  <a:schemeClr val="bg1"/>
                </a:solidFill>
              </a:rPr>
            </a:br>
            <a:endParaRPr lang="id-ID" altLang="id-ID" sz="3600">
              <a:solidFill>
                <a:schemeClr val="bg1"/>
              </a:solidFill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A4DAE1-57B3-47B1-A752-F9BC035A9551}" type="slidenum">
              <a:rPr lang="en-US" altLang="en-US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80"/>
          <p:cNvGrpSpPr>
            <a:grpSpLocks/>
          </p:cNvGrpSpPr>
          <p:nvPr/>
        </p:nvGrpSpPr>
        <p:grpSpPr bwMode="auto">
          <a:xfrm>
            <a:off x="33338" y="914400"/>
            <a:ext cx="9051925" cy="4876800"/>
            <a:chOff x="91440" y="1905000"/>
            <a:chExt cx="9052560" cy="4876800"/>
          </a:xfrm>
        </p:grpSpPr>
        <p:grpSp>
          <p:nvGrpSpPr>
            <p:cNvPr id="57349" name="Group 86"/>
            <p:cNvGrpSpPr>
              <a:grpSpLocks/>
            </p:cNvGrpSpPr>
            <p:nvPr/>
          </p:nvGrpSpPr>
          <p:grpSpPr bwMode="auto">
            <a:xfrm>
              <a:off x="404157" y="2138865"/>
              <a:ext cx="8431846" cy="4217432"/>
              <a:chOff x="61913" y="142771"/>
              <a:chExt cx="8944811" cy="5724575"/>
            </a:xfrm>
          </p:grpSpPr>
          <p:grpSp>
            <p:nvGrpSpPr>
              <p:cNvPr id="57375" name="Group 57"/>
              <p:cNvGrpSpPr>
                <a:grpSpLocks/>
              </p:cNvGrpSpPr>
              <p:nvPr/>
            </p:nvGrpSpPr>
            <p:grpSpPr bwMode="auto">
              <a:xfrm>
                <a:off x="75432" y="142771"/>
                <a:ext cx="8916135" cy="5566567"/>
                <a:chOff x="75432" y="142771"/>
                <a:chExt cx="8916135" cy="5566567"/>
              </a:xfrm>
            </p:grpSpPr>
            <p:sp>
              <p:nvSpPr>
                <p:cNvPr id="2" name="Rectangle 1"/>
                <p:cNvSpPr/>
                <p:nvPr/>
              </p:nvSpPr>
              <p:spPr bwMode="auto">
                <a:xfrm>
                  <a:off x="2056046" y="142090"/>
                  <a:ext cx="3201658" cy="756337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ct val="76000"/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DIREKTORAT 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SzPct val="76000"/>
                    <a:defRPr/>
                  </a:pPr>
                  <a:r>
                    <a:rPr lang="en-US" alt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PENCEGAHAN DAN PENGENDALIAN</a:t>
                  </a:r>
                  <a:r>
                    <a:rPr lang="id-ID" alt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 </a:t>
                  </a:r>
                  <a:r>
                    <a:rPr lang="en-US" alt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PENYAKIT MENULAR LANGSUNG</a:t>
                  </a:r>
                </a:p>
              </p:txBody>
            </p:sp>
            <p:sp>
              <p:nvSpPr>
                <p:cNvPr id="18" name="Rectangle 17"/>
                <p:cNvSpPr/>
                <p:nvPr/>
              </p:nvSpPr>
              <p:spPr bwMode="auto">
                <a:xfrm>
                  <a:off x="3962556" y="1077277"/>
                  <a:ext cx="2285455" cy="58826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id-ID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itchFamily="34" charset="0"/>
                    </a:rPr>
                    <a:t>SUBBAGIAN </a:t>
                  </a:r>
                  <a:endParaRPr lang="en-US" b="1" dirty="0">
                    <a:solidFill>
                      <a:schemeClr val="bg1"/>
                    </a:solidFill>
                    <a:latin typeface="Bookman Old Style" panose="02050604050505020204" pitchFamily="18" charset="0"/>
                    <a:cs typeface="Arial" pitchFamily="34" charset="0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id-ID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itchFamily="34" charset="0"/>
                    </a:rPr>
                    <a:t>TATA USAHA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 bwMode="auto">
                <a:xfrm flipV="1">
                  <a:off x="914161" y="1751732"/>
                  <a:ext cx="7312780" cy="4310"/>
                </a:xfrm>
                <a:prstGeom prst="line">
                  <a:avLst/>
                </a:prstGeom>
                <a:ln w="63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/>
                <p:cNvSpPr/>
                <p:nvPr/>
              </p:nvSpPr>
              <p:spPr bwMode="auto">
                <a:xfrm>
                  <a:off x="75431" y="2094347"/>
                  <a:ext cx="1645460" cy="100845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itchFamily="34" charset="0"/>
                    </a:rPr>
                    <a:t>SUBDIREKTORAT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itchFamily="34" charset="0"/>
                    </a:rPr>
                    <a:t>TUBERKULOSIS 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 bwMode="auto">
                <a:xfrm>
                  <a:off x="1826995" y="2094347"/>
                  <a:ext cx="1647144" cy="1008451"/>
                </a:xfrm>
                <a:prstGeom prst="rect">
                  <a:avLst/>
                </a:prstGeom>
                <a:solidFill>
                  <a:srgbClr val="FFC000"/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itchFamily="34" charset="0"/>
                    </a:rPr>
                    <a:t>SUBDIREKTORAT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en-US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itchFamily="34" charset="0"/>
                    </a:rPr>
                    <a:t>INFEKSI SALURAN PERNAPASAN AKUT</a:t>
                  </a:r>
                </a:p>
              </p:txBody>
            </p:sp>
            <p:sp>
              <p:nvSpPr>
                <p:cNvPr id="24" name="Rectangle 23"/>
                <p:cNvSpPr/>
                <p:nvPr/>
              </p:nvSpPr>
              <p:spPr bwMode="auto">
                <a:xfrm>
                  <a:off x="3837925" y="2161145"/>
                  <a:ext cx="1648829" cy="100845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ea typeface="ＭＳ Ｐゴシック" charset="0"/>
                      <a:cs typeface="Arial" charset="0"/>
                    </a:rPr>
                    <a:t> </a:t>
                  </a: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SUBDIREKTORAT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HIV AIDS DAN PENYAKIT INFEKSI MENULAR SEKSUAL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 bwMode="auto">
                <a:xfrm>
                  <a:off x="5592858" y="2161145"/>
                  <a:ext cx="1645460" cy="100845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SUBDIREKTORAT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HEPATITIS DAN PENYAKIT INFEKSI SALURAN PENCERNAAN</a:t>
                  </a:r>
                </a:p>
              </p:txBody>
            </p:sp>
            <p:sp>
              <p:nvSpPr>
                <p:cNvPr id="26" name="Rectangle 25"/>
                <p:cNvSpPr/>
                <p:nvPr/>
              </p:nvSpPr>
              <p:spPr bwMode="auto">
                <a:xfrm>
                  <a:off x="7344422" y="2161145"/>
                  <a:ext cx="1647144" cy="100845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SUBDIREKTORAT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PENYAKIT TROPIS MENULAR LANGSUNG</a:t>
                  </a:r>
                </a:p>
              </p:txBody>
            </p:sp>
            <p:sp>
              <p:nvSpPr>
                <p:cNvPr id="27" name="Rectangle 26"/>
                <p:cNvSpPr/>
                <p:nvPr/>
              </p:nvSpPr>
              <p:spPr bwMode="auto">
                <a:xfrm>
                  <a:off x="245535" y="3589785"/>
                  <a:ext cx="1461882" cy="1006295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en-US" altLang="id-ID" b="1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anose="020B0604020202020204" pitchFamily="34" charset="0"/>
                    </a:rPr>
                    <a:t>SEKSI</a:t>
                  </a:r>
                </a:p>
                <a:p>
                  <a:pPr algn="ctr" eaLnBrk="1" hangingPunct="1">
                    <a:defRPr/>
                  </a:pPr>
                  <a:r>
                    <a:rPr lang="en-US" altLang="id-ID" b="1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anose="020B0604020202020204" pitchFamily="34" charset="0"/>
                    </a:rPr>
                    <a:t>TUBERKULOSIS</a:t>
                  </a:r>
                </a:p>
                <a:p>
                  <a:pPr algn="ctr" eaLnBrk="1" hangingPunct="1">
                    <a:defRPr/>
                  </a:pPr>
                  <a:r>
                    <a:rPr lang="id-ID" altLang="id-ID" b="1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anose="020B0604020202020204" pitchFamily="34" charset="0"/>
                    </a:rPr>
                    <a:t>SENSITIF OBAT</a:t>
                  </a:r>
                  <a:endParaRPr lang="en-US" altLang="id-ID" b="1">
                    <a:solidFill>
                      <a:schemeClr val="bg1"/>
                    </a:solidFill>
                    <a:latin typeface="Bookman Old Style" panose="020506040505050202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 bwMode="auto">
                <a:xfrm>
                  <a:off x="253956" y="4703820"/>
                  <a:ext cx="1461882" cy="1006297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lvl1pPr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>
                      <a:solidFill>
                        <a:schemeClr val="tx2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en-US" altLang="id-ID" b="1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anose="020B0604020202020204" pitchFamily="34" charset="0"/>
                    </a:rPr>
                    <a:t>SEKSI</a:t>
                  </a:r>
                  <a:r>
                    <a:rPr lang="id-ID" altLang="id-ID" b="1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id-ID" b="1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anose="020B0604020202020204" pitchFamily="34" charset="0"/>
                    </a:rPr>
                    <a:t>TUBERKULOSIS </a:t>
                  </a:r>
                  <a:r>
                    <a:rPr lang="id-ID" altLang="id-ID" b="1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anose="020B0604020202020204" pitchFamily="34" charset="0"/>
                    </a:rPr>
                    <a:t>RESISTENSI OBAT</a:t>
                  </a:r>
                  <a:endParaRPr lang="en-US" altLang="id-ID" b="1">
                    <a:solidFill>
                      <a:schemeClr val="bg1"/>
                    </a:solidFill>
                    <a:latin typeface="Bookman Old Style" panose="020506040505050202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 bwMode="auto">
                <a:xfrm>
                  <a:off x="2007205" y="3510056"/>
                  <a:ext cx="1463566" cy="1006297"/>
                </a:xfrm>
                <a:prstGeom prst="rect">
                  <a:avLst/>
                </a:prstGeom>
                <a:solidFill>
                  <a:srgbClr val="FFC000"/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en-US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itchFamily="34" charset="0"/>
                    </a:rPr>
                    <a:t>SEKSI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en-US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itchFamily="34" charset="0"/>
                    </a:rPr>
                    <a:t>INFEKSI</a:t>
                  </a:r>
                  <a:r>
                    <a:rPr lang="id-ID" altLang="en-US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itchFamily="34" charset="0"/>
                    </a:rPr>
                    <a:t> </a:t>
                  </a:r>
                  <a:r>
                    <a:rPr lang="en-US" altLang="en-US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cs typeface="Arial" pitchFamily="34" charset="0"/>
                    </a:rPr>
                    <a:t>SALURAN PERNAPASAN ATAS</a:t>
                  </a:r>
                </a:p>
              </p:txBody>
            </p:sp>
            <p:sp>
              <p:nvSpPr>
                <p:cNvPr id="31" name="Rectangle 30"/>
                <p:cNvSpPr/>
                <p:nvPr/>
              </p:nvSpPr>
              <p:spPr bwMode="auto">
                <a:xfrm>
                  <a:off x="4001293" y="3589785"/>
                  <a:ext cx="1465251" cy="1006295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SEKSI 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  <a:sym typeface="Wingdings" pitchFamily="2" charset="2"/>
                    </a:rPr>
                    <a:t>HIV AIDS</a:t>
                  </a:r>
                  <a:endParaRPr lang="en-US" b="1" dirty="0">
                    <a:solidFill>
                      <a:schemeClr val="bg1"/>
                    </a:solidFill>
                    <a:latin typeface="Bookman Old Style" pitchFamily="18" charset="0"/>
                    <a:cs typeface="Arial" pitchFamily="34" charset="0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 bwMode="auto">
                <a:xfrm>
                  <a:off x="5761278" y="3583320"/>
                  <a:ext cx="1463567" cy="1004141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SEKSI 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HEPATITIS</a:t>
                  </a:r>
                </a:p>
              </p:txBody>
            </p:sp>
            <p:sp>
              <p:nvSpPr>
                <p:cNvPr id="34" name="Rectangle 33"/>
                <p:cNvSpPr/>
                <p:nvPr/>
              </p:nvSpPr>
              <p:spPr bwMode="auto">
                <a:xfrm>
                  <a:off x="2007205" y="4637022"/>
                  <a:ext cx="1463566" cy="1006295"/>
                </a:xfrm>
                <a:prstGeom prst="rect">
                  <a:avLst/>
                </a:prstGeom>
                <a:solidFill>
                  <a:srgbClr val="FFC000"/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ea typeface="ＭＳ Ｐゴシック" charset="0"/>
                      <a:cs typeface="Arial" charset="0"/>
                    </a:rPr>
                    <a:t>SEKSI</a:t>
                  </a:r>
                </a:p>
                <a:p>
                  <a:pPr algn="ctr" eaLnBrk="1" hangingPunct="1"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anose="02050604050505020204" pitchFamily="18" charset="0"/>
                      <a:ea typeface="ＭＳ Ｐゴシック" charset="0"/>
                      <a:cs typeface="Arial" charset="0"/>
                    </a:rPr>
                    <a:t>PNEUMONIA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3997925" y="4697357"/>
                  <a:ext cx="1463566" cy="1006295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SEKSI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  <a:sym typeface="Wingdings" pitchFamily="2" charset="2"/>
                    </a:rPr>
                    <a:t>PENYAKIT </a:t>
                  </a: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INFEKSI MENULAR SEKSUAL</a:t>
                  </a:r>
                </a:p>
              </p:txBody>
            </p:sp>
            <p:sp>
              <p:nvSpPr>
                <p:cNvPr id="36" name="Rectangle 35"/>
                <p:cNvSpPr/>
                <p:nvPr/>
              </p:nvSpPr>
              <p:spPr bwMode="auto">
                <a:xfrm>
                  <a:off x="5774751" y="4697357"/>
                  <a:ext cx="1463567" cy="1006295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5875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SEKSI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bg1"/>
                      </a:solidFill>
                      <a:latin typeface="Bookman Old Style" pitchFamily="18" charset="0"/>
                      <a:cs typeface="Arial" pitchFamily="34" charset="0"/>
                    </a:rPr>
                    <a:t>PENYAKIT INFEKSI SALURAN PENCERNAAN</a:t>
                  </a:r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 bwMode="auto">
                <a:xfrm rot="5400000">
                  <a:off x="3190457" y="1293836"/>
                  <a:ext cx="924413" cy="0"/>
                </a:xfrm>
                <a:prstGeom prst="line">
                  <a:avLst/>
                </a:prstGeom>
                <a:ln w="63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 bwMode="auto">
                <a:xfrm>
                  <a:off x="3654349" y="1338008"/>
                  <a:ext cx="304839" cy="0"/>
                </a:xfrm>
                <a:prstGeom prst="line">
                  <a:avLst/>
                </a:prstGeom>
                <a:ln w="63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auto">
                <a:xfrm flipV="1">
                  <a:off x="6434956" y="1743112"/>
                  <a:ext cx="3368" cy="366318"/>
                </a:xfrm>
                <a:prstGeom prst="line">
                  <a:avLst/>
                </a:prstGeom>
                <a:ln w="63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auto">
                <a:xfrm rot="5400000" flipH="1" flipV="1">
                  <a:off x="8059708" y="1925429"/>
                  <a:ext cx="336150" cy="1685"/>
                </a:xfrm>
                <a:prstGeom prst="line">
                  <a:avLst/>
                </a:prstGeom>
                <a:ln w="63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auto">
                <a:xfrm rot="5400000" flipH="1" flipV="1">
                  <a:off x="745244" y="1925429"/>
                  <a:ext cx="336150" cy="1684"/>
                </a:xfrm>
                <a:prstGeom prst="line">
                  <a:avLst/>
                </a:prstGeom>
                <a:ln w="63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auto">
                <a:xfrm rot="5400000" flipH="1" flipV="1">
                  <a:off x="4477423" y="1925429"/>
                  <a:ext cx="336150" cy="1684"/>
                </a:xfrm>
                <a:prstGeom prst="line">
                  <a:avLst/>
                </a:prstGeom>
                <a:ln w="63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auto">
                <a:xfrm rot="5400000" flipH="1" flipV="1">
                  <a:off x="2496808" y="1925429"/>
                  <a:ext cx="336150" cy="1684"/>
                </a:xfrm>
                <a:prstGeom prst="line">
                  <a:avLst/>
                </a:prstGeom>
                <a:ln w="6350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3" name="Straight Connector 112"/>
              <p:cNvCxnSpPr/>
              <p:nvPr/>
            </p:nvCxnSpPr>
            <p:spPr>
              <a:xfrm flipV="1">
                <a:off x="77116" y="5104615"/>
                <a:ext cx="149893" cy="2155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V="1">
                <a:off x="77116" y="3962566"/>
                <a:ext cx="149893" cy="0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rot="5400000" flipH="1" flipV="1">
                <a:off x="804166" y="3237709"/>
                <a:ext cx="228410" cy="1685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79" name="Straight Connector 9"/>
              <p:cNvCxnSpPr>
                <a:cxnSpLocks noChangeShapeType="1"/>
              </p:cNvCxnSpPr>
              <p:nvPr/>
            </p:nvCxnSpPr>
            <p:spPr bwMode="auto">
              <a:xfrm flipH="1">
                <a:off x="66675" y="3352800"/>
                <a:ext cx="846138" cy="9525"/>
              </a:xfrm>
              <a:prstGeom prst="line">
                <a:avLst/>
              </a:prstGeom>
              <a:noFill/>
              <a:ln w="635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80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61913" y="3357563"/>
                <a:ext cx="12700" cy="1766887"/>
              </a:xfrm>
              <a:prstGeom prst="line">
                <a:avLst/>
              </a:prstGeom>
              <a:noFill/>
              <a:ln w="635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1828680" y="5139092"/>
                <a:ext cx="153261" cy="0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1823627" y="3966876"/>
                <a:ext cx="183578" cy="2155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 bwMode="auto">
              <a:xfrm rot="5400000" flipH="1" flipV="1">
                <a:off x="2552362" y="3220471"/>
                <a:ext cx="228410" cy="1685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84" name="Straight Connector 9"/>
              <p:cNvCxnSpPr>
                <a:cxnSpLocks noChangeShapeType="1"/>
              </p:cNvCxnSpPr>
              <p:nvPr/>
            </p:nvCxnSpPr>
            <p:spPr bwMode="auto">
              <a:xfrm flipH="1">
                <a:off x="1820863" y="3327400"/>
                <a:ext cx="857250" cy="0"/>
              </a:xfrm>
              <a:prstGeom prst="line">
                <a:avLst/>
              </a:prstGeom>
              <a:noFill/>
              <a:ln w="635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85" name="Straight Connector 19"/>
              <p:cNvCxnSpPr>
                <a:cxnSpLocks noChangeShapeType="1"/>
              </p:cNvCxnSpPr>
              <p:nvPr/>
            </p:nvCxnSpPr>
            <p:spPr bwMode="auto">
              <a:xfrm rot="16200000" flipH="1">
                <a:off x="912019" y="4226719"/>
                <a:ext cx="1828800" cy="4762"/>
              </a:xfrm>
              <a:prstGeom prst="line">
                <a:avLst/>
              </a:prstGeom>
              <a:noFill/>
              <a:ln w="635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3844662" y="5093842"/>
                <a:ext cx="156631" cy="10773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V="1">
                <a:off x="3851399" y="3962566"/>
                <a:ext cx="149894" cy="0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 bwMode="auto">
              <a:xfrm rot="5400000" flipH="1" flipV="1">
                <a:off x="4530686" y="3230166"/>
                <a:ext cx="226256" cy="1685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89" name="Straight Connector 9"/>
              <p:cNvCxnSpPr>
                <a:cxnSpLocks noChangeShapeType="1"/>
              </p:cNvCxnSpPr>
              <p:nvPr/>
            </p:nvCxnSpPr>
            <p:spPr bwMode="auto">
              <a:xfrm flipH="1" flipV="1">
                <a:off x="3822700" y="3327400"/>
                <a:ext cx="841375" cy="15875"/>
              </a:xfrm>
              <a:prstGeom prst="line">
                <a:avLst/>
              </a:prstGeom>
              <a:noFill/>
              <a:ln w="635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90" name="Straight Connector 19"/>
              <p:cNvCxnSpPr>
                <a:cxnSpLocks noChangeShapeType="1"/>
              </p:cNvCxnSpPr>
              <p:nvPr/>
            </p:nvCxnSpPr>
            <p:spPr bwMode="auto">
              <a:xfrm>
                <a:off x="3835400" y="3343275"/>
                <a:ext cx="1588" cy="1751013"/>
              </a:xfrm>
              <a:prstGeom prst="line">
                <a:avLst/>
              </a:prstGeom>
              <a:noFill/>
              <a:ln w="635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 rot="5400000" flipH="1" flipV="1">
                <a:off x="8120314" y="3220471"/>
                <a:ext cx="228410" cy="1685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92" name="Straight Connector 9"/>
              <p:cNvCxnSpPr>
                <a:cxnSpLocks noChangeShapeType="1"/>
              </p:cNvCxnSpPr>
              <p:nvPr/>
            </p:nvCxnSpPr>
            <p:spPr bwMode="auto">
              <a:xfrm flipH="1">
                <a:off x="7324725" y="3335338"/>
                <a:ext cx="909638" cy="0"/>
              </a:xfrm>
              <a:prstGeom prst="line">
                <a:avLst/>
              </a:prstGeom>
              <a:noFill/>
              <a:ln w="635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93" name="Straight Connector 19"/>
              <p:cNvCxnSpPr>
                <a:cxnSpLocks noChangeShapeType="1"/>
              </p:cNvCxnSpPr>
              <p:nvPr/>
            </p:nvCxnSpPr>
            <p:spPr bwMode="auto">
              <a:xfrm rot="16200000" flipH="1">
                <a:off x="6428582" y="4250531"/>
                <a:ext cx="1828800" cy="4763"/>
              </a:xfrm>
              <a:prstGeom prst="line">
                <a:avLst/>
              </a:prstGeom>
              <a:noFill/>
              <a:ln w="635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1" name="Straight Connector 140"/>
              <p:cNvCxnSpPr/>
              <p:nvPr/>
            </p:nvCxnSpPr>
            <p:spPr>
              <a:xfrm flipV="1">
                <a:off x="5618121" y="5139092"/>
                <a:ext cx="149893" cy="2155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flipV="1">
                <a:off x="5618121" y="3962566"/>
                <a:ext cx="149893" cy="0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 bwMode="auto">
              <a:xfrm rot="5400000" flipH="1" flipV="1">
                <a:off x="6319909" y="3194613"/>
                <a:ext cx="228410" cy="1684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97" name="Straight Connector 9"/>
              <p:cNvCxnSpPr>
                <a:cxnSpLocks noChangeShapeType="1"/>
              </p:cNvCxnSpPr>
              <p:nvPr/>
            </p:nvCxnSpPr>
            <p:spPr bwMode="auto">
              <a:xfrm flipH="1">
                <a:off x="5616575" y="3327400"/>
                <a:ext cx="825500" cy="0"/>
              </a:xfrm>
              <a:prstGeom prst="line">
                <a:avLst/>
              </a:prstGeom>
              <a:noFill/>
              <a:ln w="635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98" name="Straight Connector 19"/>
              <p:cNvCxnSpPr>
                <a:cxnSpLocks noChangeShapeType="1"/>
              </p:cNvCxnSpPr>
              <p:nvPr/>
            </p:nvCxnSpPr>
            <p:spPr bwMode="auto">
              <a:xfrm rot="16200000" flipH="1">
                <a:off x="4693444" y="4239419"/>
                <a:ext cx="1828800" cy="4762"/>
              </a:xfrm>
              <a:prstGeom prst="line">
                <a:avLst/>
              </a:prstGeom>
              <a:noFill/>
              <a:ln w="6350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649295" y="1751732"/>
                <a:ext cx="10105" cy="4115686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/>
              <p:cNvSpPr/>
              <p:nvPr/>
            </p:nvSpPr>
            <p:spPr bwMode="auto">
              <a:xfrm>
                <a:off x="7529683" y="3609178"/>
                <a:ext cx="1463567" cy="100845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chemeClr val="bg1"/>
                    </a:solidFill>
                    <a:latin typeface="Bookman Old Style" pitchFamily="18" charset="0"/>
                    <a:cs typeface="Arial" pitchFamily="34" charset="0"/>
                  </a:rPr>
                  <a:t>SEKSI 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chemeClr val="bg1"/>
                    </a:solidFill>
                    <a:latin typeface="Bookman Old Style" pitchFamily="18" charset="0"/>
                    <a:cs typeface="Arial" pitchFamily="34" charset="0"/>
                  </a:rPr>
                  <a:t>KUSTA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 bwMode="auto">
              <a:xfrm>
                <a:off x="7543157" y="4705976"/>
                <a:ext cx="1463567" cy="100414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58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en-US" b="1" dirty="0">
                    <a:solidFill>
                      <a:schemeClr val="bg1"/>
                    </a:solidFill>
                    <a:latin typeface="Bookman Old Style" pitchFamily="18" charset="0"/>
                    <a:cs typeface="Arial" pitchFamily="34" charset="0"/>
                  </a:rPr>
                  <a:t>SEKSI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chemeClr val="bg1"/>
                    </a:solidFill>
                    <a:latin typeface="Bookman Old Style" pitchFamily="18" charset="0"/>
                    <a:cs typeface="Arial" pitchFamily="34" charset="0"/>
                  </a:rPr>
                  <a:t>FRAMBUSIA</a:t>
                </a:r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 flipV="1">
                <a:off x="7344422" y="5167106"/>
                <a:ext cx="181893" cy="0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7339370" y="3999199"/>
                <a:ext cx="203787" cy="2154"/>
              </a:xfrm>
              <a:prstGeom prst="line">
                <a:avLst/>
              </a:prstGeom>
              <a:ln w="63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350" name="_s1036"/>
            <p:cNvSpPr>
              <a:spLocks noChangeArrowheads="1"/>
            </p:cNvSpPr>
            <p:nvPr/>
          </p:nvSpPr>
          <p:spPr bwMode="auto">
            <a:xfrm flipV="1">
              <a:off x="91440" y="1905000"/>
              <a:ext cx="9052560" cy="4572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defTabSz="6223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 defTabSz="6223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8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 defTabSz="6223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 defTabSz="6223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 defTabSz="6223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defTabSz="6223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defTabSz="6223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defTabSz="6223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defTabSz="6223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id-ID" altLang="en-US" sz="1200" b="1">
                <a:solidFill>
                  <a:schemeClr val="tx2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57351" name="Group 79"/>
            <p:cNvGrpSpPr>
              <a:grpSpLocks/>
            </p:cNvGrpSpPr>
            <p:nvPr/>
          </p:nvGrpSpPr>
          <p:grpSpPr bwMode="auto">
            <a:xfrm>
              <a:off x="3311556" y="6248400"/>
              <a:ext cx="945928" cy="533400"/>
              <a:chOff x="3486150" y="6356542"/>
              <a:chExt cx="964978" cy="425258"/>
            </a:xfrm>
          </p:grpSpPr>
          <p:sp>
            <p:nvSpPr>
              <p:cNvPr id="135" name="Rectangle 134"/>
              <p:cNvSpPr/>
              <p:nvPr/>
            </p:nvSpPr>
            <p:spPr bwMode="auto">
              <a:xfrm>
                <a:off x="3607169" y="6441341"/>
                <a:ext cx="722334" cy="25566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600" dirty="0">
                    <a:solidFill>
                      <a:schemeClr val="tx1"/>
                    </a:solidFill>
                    <a:latin typeface="Bookman Old Style" pitchFamily="18" charset="0"/>
                  </a:rPr>
                  <a:t>KELOMPOK JABATAN FUNGSIONAL</a:t>
                </a: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4329504" y="6612203"/>
                <a:ext cx="121469" cy="847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4329504" y="6527405"/>
                <a:ext cx="121469" cy="847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4329504" y="6441341"/>
                <a:ext cx="121469" cy="8606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485701" y="6612203"/>
                <a:ext cx="121468" cy="847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 bwMode="auto">
              <a:xfrm>
                <a:off x="3485701" y="6527405"/>
                <a:ext cx="121468" cy="847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 bwMode="auto">
              <a:xfrm>
                <a:off x="3485701" y="6441341"/>
                <a:ext cx="121468" cy="8606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3485701" y="6356542"/>
                <a:ext cx="121468" cy="847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3607169" y="6356542"/>
                <a:ext cx="119849" cy="847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3727019" y="6356542"/>
                <a:ext cx="119849" cy="847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 bwMode="auto">
              <a:xfrm>
                <a:off x="3850107" y="6356542"/>
                <a:ext cx="121469" cy="847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 bwMode="auto">
              <a:xfrm>
                <a:off x="3971576" y="6356542"/>
                <a:ext cx="121468" cy="847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 bwMode="auto">
              <a:xfrm>
                <a:off x="4089805" y="6356542"/>
                <a:ext cx="119849" cy="847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 bwMode="auto">
              <a:xfrm>
                <a:off x="4209654" y="6356542"/>
                <a:ext cx="119849" cy="847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4329504" y="6356542"/>
                <a:ext cx="121469" cy="84799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 bwMode="auto">
              <a:xfrm>
                <a:off x="3485701" y="6697002"/>
                <a:ext cx="121468" cy="847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 bwMode="auto">
              <a:xfrm>
                <a:off x="3607169" y="6697002"/>
                <a:ext cx="119849" cy="847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3727019" y="6697002"/>
                <a:ext cx="119849" cy="847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 bwMode="auto">
              <a:xfrm>
                <a:off x="3846868" y="6697002"/>
                <a:ext cx="121469" cy="847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3968337" y="6697002"/>
                <a:ext cx="121468" cy="847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 bwMode="auto">
              <a:xfrm>
                <a:off x="4089805" y="6697002"/>
                <a:ext cx="119849" cy="847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 bwMode="auto">
              <a:xfrm>
                <a:off x="4209654" y="6697002"/>
                <a:ext cx="119849" cy="847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4329504" y="6697002"/>
                <a:ext cx="121469" cy="8479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p:grpSp>
      </p:grpSp>
      <p:sp>
        <p:nvSpPr>
          <p:cNvPr id="57347" name="Title 1"/>
          <p:cNvSpPr txBox="1">
            <a:spLocks/>
          </p:cNvSpPr>
          <p:nvPr/>
        </p:nvSpPr>
        <p:spPr bwMode="auto">
          <a:xfrm>
            <a:off x="539750" y="114300"/>
            <a:ext cx="8229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b="1">
                <a:solidFill>
                  <a:schemeClr val="bg1"/>
                </a:solidFill>
                <a:latin typeface="Calibri" panose="020F0502020204030204" pitchFamily="34" charset="0"/>
              </a:rPr>
              <a:t>STRUKTUR </a:t>
            </a:r>
            <a:r>
              <a:rPr lang="id-ID" altLang="en-US" sz="4000" b="1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4000" b="1">
                <a:solidFill>
                  <a:schemeClr val="bg1"/>
                </a:solidFill>
                <a:latin typeface="Calibri" panose="020F0502020204030204" pitchFamily="34" charset="0"/>
              </a:rPr>
              <a:t>ORGANISASI</a:t>
            </a:r>
          </a:p>
        </p:txBody>
      </p:sp>
      <p:sp>
        <p:nvSpPr>
          <p:cNvPr id="57348" name="TextBox 2"/>
          <p:cNvSpPr txBox="1">
            <a:spLocks noChangeArrowheads="1"/>
          </p:cNvSpPr>
          <p:nvPr/>
        </p:nvSpPr>
        <p:spPr bwMode="auto">
          <a:xfrm>
            <a:off x="430213" y="5921375"/>
            <a:ext cx="8339137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d-ID" altLang="id-ID" b="1" i="1">
                <a:solidFill>
                  <a:schemeClr val="bg1"/>
                </a:solidFill>
                <a:latin typeface="Arial" panose="020B0604020202020204" pitchFamily="34" charset="0"/>
              </a:rPr>
              <a:t>Perubahan nomenklatur terjadi pada Ditjen, Direktorat, Subdit dan Seksi-Seksi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4" name="Group 69"/>
          <p:cNvGrpSpPr>
            <a:grpSpLocks/>
          </p:cNvGrpSpPr>
          <p:nvPr/>
        </p:nvGrpSpPr>
        <p:grpSpPr bwMode="auto">
          <a:xfrm>
            <a:off x="990600" y="914400"/>
            <a:ext cx="7010400" cy="1447800"/>
            <a:chOff x="1296" y="2832"/>
            <a:chExt cx="2976" cy="432"/>
          </a:xfrm>
        </p:grpSpPr>
        <p:sp>
          <p:nvSpPr>
            <p:cNvPr id="70660" name="AutoShape 70"/>
            <p:cNvSpPr>
              <a:spLocks noChangeArrowheads="1"/>
            </p:cNvSpPr>
            <p:nvPr/>
          </p:nvSpPr>
          <p:spPr bwMode="gray">
            <a:xfrm>
              <a:off x="1536" y="2907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99190" dir="2388334" algn="ctr" rotWithShape="0">
                <a:srgbClr val="333333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2000">
                  <a:solidFill>
                    <a:schemeClr val="tx1"/>
                  </a:solidFill>
                  <a:latin typeface="Century Gothic" charset="0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2800">
                  <a:solidFill>
                    <a:schemeClr val="tx1"/>
                  </a:solidFill>
                  <a:latin typeface="Century Gothic" charset="0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600">
                  <a:solidFill>
                    <a:schemeClr val="tx1"/>
                  </a:solidFill>
                  <a:latin typeface="Century Gothic" charset="0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id-ID" altLang="id-ID" sz="1000">
                <a:solidFill>
                  <a:srgbClr val="FFFFFF"/>
                </a:solidFill>
                <a:ea typeface="MS PGothic" charset="-128"/>
              </a:endParaRPr>
            </a:p>
          </p:txBody>
        </p:sp>
        <p:sp>
          <p:nvSpPr>
            <p:cNvPr id="70661" name="AutoShape 71"/>
            <p:cNvSpPr>
              <a:spLocks noChangeArrowheads="1"/>
            </p:cNvSpPr>
            <p:nvPr/>
          </p:nvSpPr>
          <p:spPr bwMode="gray">
            <a:xfrm>
              <a:off x="1296" y="2832"/>
              <a:ext cx="320" cy="432"/>
            </a:xfrm>
            <a:prstGeom prst="diamond">
              <a:avLst/>
            </a:prstGeom>
            <a:gradFill rotWithShape="1">
              <a:gsLst>
                <a:gs pos="0">
                  <a:srgbClr val="345B67"/>
                </a:gs>
                <a:gs pos="100000">
                  <a:srgbClr val="70C4DE"/>
                </a:gs>
              </a:gsLst>
              <a:lin ang="0" scaled="1"/>
            </a:gra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2000">
                  <a:solidFill>
                    <a:schemeClr val="tx1"/>
                  </a:solidFill>
                  <a:latin typeface="Century Gothic" charset="0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2800">
                  <a:solidFill>
                    <a:schemeClr val="tx1"/>
                  </a:solidFill>
                  <a:latin typeface="Century Gothic" charset="0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600">
                  <a:solidFill>
                    <a:schemeClr val="tx1"/>
                  </a:solidFill>
                  <a:latin typeface="Century Gothic" charset="0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id-ID" altLang="id-ID" sz="1000">
                <a:solidFill>
                  <a:srgbClr val="FFFFFF"/>
                </a:solidFill>
                <a:ea typeface="MS PGothic" charset="-128"/>
              </a:endParaRPr>
            </a:p>
          </p:txBody>
        </p:sp>
        <p:sp>
          <p:nvSpPr>
            <p:cNvPr id="313417" name="Text Box 73"/>
            <p:cNvSpPr txBox="1">
              <a:spLocks noChangeArrowheads="1"/>
            </p:cNvSpPr>
            <p:nvPr/>
          </p:nvSpPr>
          <p:spPr bwMode="gray">
            <a:xfrm>
              <a:off x="1393" y="2894"/>
              <a:ext cx="152" cy="29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676400" y="1295400"/>
            <a:ext cx="64008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id-ID" sz="2400" b="1" dirty="0">
                <a:solidFill>
                  <a:prstClr val="black"/>
                </a:solidFill>
                <a:latin typeface="+mn-lt"/>
              </a:rPr>
              <a:t>Perkembangan Strategi &amp; Kebijakan ISPA</a:t>
            </a:r>
            <a:endParaRPr lang="en-US" sz="2400" b="1" dirty="0">
              <a:solidFill>
                <a:prstClr val="white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534400" cy="1143000"/>
          </a:xfrm>
        </p:spPr>
        <p:txBody>
          <a:bodyPr/>
          <a:lstStyle/>
          <a:p>
            <a:pPr algn="ctr" eaLnBrk="1" hangingPunct="1"/>
            <a:r>
              <a:rPr lang="id-ID" altLang="en-US" sz="320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INDIKATOR DAN TARGET P2-ISPA</a:t>
            </a:r>
            <a:br>
              <a:rPr lang="en-US" altLang="en-US" sz="320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id-ID" altLang="en-US" sz="320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2015-2019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523999"/>
          <a:ext cx="9144001" cy="545133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4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4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91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9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65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6370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Indikator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Base-line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Target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7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  <a:endParaRPr lang="id-ID" sz="18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>
                          <a:solidFill>
                            <a:schemeClr val="bg1"/>
                          </a:solidFill>
                          <a:effectLst/>
                        </a:rPr>
                        <a:t>2018</a:t>
                      </a:r>
                      <a:endParaRPr lang="id-ID" sz="18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  <a:endParaRPr lang="id-ID" sz="18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1778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b="1" spc="10" dirty="0">
                          <a:solidFill>
                            <a:schemeClr val="bg1"/>
                          </a:solidFill>
                          <a:effectLst/>
                        </a:rPr>
                        <a:t>RPJM:</a:t>
                      </a:r>
                      <a:endParaRPr lang="id-ID" sz="18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Persentase 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kab</a:t>
                      </a: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upaten</a:t>
                      </a:r>
                      <a:r>
                        <a:rPr lang="en-US" sz="1800" spc="1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kota</a:t>
                      </a:r>
                      <a:r>
                        <a:rPr lang="en-US" sz="1800" spc="1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dengan</a:t>
                      </a:r>
                      <a:r>
                        <a:rPr lang="en-US" sz="1800" spc="1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cakupan</a:t>
                      </a:r>
                      <a:r>
                        <a:rPr lang="en-US" sz="1800" spc="1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penemuan</a:t>
                      </a:r>
                      <a:r>
                        <a:rPr lang="en-US" sz="1800" spc="10" dirty="0">
                          <a:solidFill>
                            <a:schemeClr val="bg1"/>
                          </a:solidFill>
                          <a:effectLst/>
                        </a:rPr>
                        <a:t> pneumonia 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balita</a:t>
                      </a:r>
                      <a:r>
                        <a:rPr lang="en-US" sz="1800" spc="10" dirty="0">
                          <a:solidFill>
                            <a:schemeClr val="bg1"/>
                          </a:solidFill>
                          <a:effectLst/>
                        </a:rPr>
                        <a:t> minimal 80%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14,8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(2015)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id-ID" sz="18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8122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b="1" spc="10" dirty="0">
                          <a:solidFill>
                            <a:schemeClr val="bg1"/>
                          </a:solidFill>
                          <a:effectLst/>
                        </a:rPr>
                        <a:t>RENSTRA KEMENKES:</a:t>
                      </a:r>
                      <a:endParaRPr lang="id-ID" sz="18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Persentase 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kab</a:t>
                      </a: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upaten</a:t>
                      </a:r>
                      <a:r>
                        <a:rPr lang="en-US" sz="1800" spc="10" dirty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kota</a:t>
                      </a:r>
                      <a:r>
                        <a:rPr lang="en-US" sz="1800" spc="10" dirty="0">
                          <a:solidFill>
                            <a:schemeClr val="bg1"/>
                          </a:solidFill>
                          <a:effectLst/>
                        </a:rPr>
                        <a:t> yang 50% 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puskesmasnya</a:t>
                      </a:r>
                      <a:r>
                        <a:rPr lang="en-US" sz="1800" spc="1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melaksanakan</a:t>
                      </a:r>
                      <a:r>
                        <a:rPr lang="en-US" sz="1800" spc="1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tata</a:t>
                      </a: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laksana</a:t>
                      </a:r>
                      <a:r>
                        <a:rPr lang="en-US" sz="1800" spc="10" dirty="0">
                          <a:solidFill>
                            <a:schemeClr val="bg1"/>
                          </a:solidFill>
                          <a:effectLst/>
                        </a:rPr>
                        <a:t> pneumonia </a:t>
                      </a:r>
                      <a:r>
                        <a:rPr lang="en-US" sz="1800" spc="10" dirty="0" err="1">
                          <a:solidFill>
                            <a:schemeClr val="bg1"/>
                          </a:solidFill>
                          <a:effectLst/>
                        </a:rPr>
                        <a:t>balita</a:t>
                      </a: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 sesuai standar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>
                          <a:solidFill>
                            <a:schemeClr val="bg1"/>
                          </a:solidFill>
                          <a:effectLst/>
                        </a:rPr>
                        <a:t>14,8</a:t>
                      </a:r>
                      <a:endParaRPr lang="id-ID" sz="18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>
                          <a:solidFill>
                            <a:schemeClr val="bg1"/>
                          </a:solidFill>
                          <a:effectLst/>
                        </a:rPr>
                        <a:t>(2015)</a:t>
                      </a:r>
                      <a:endParaRPr lang="id-ID" sz="180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30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40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8696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b="1" spc="10" dirty="0">
                          <a:solidFill>
                            <a:schemeClr val="bg1"/>
                          </a:solidFill>
                          <a:effectLst/>
                        </a:rPr>
                        <a:t>RENCANA  PROGRAM P2-ISPA:</a:t>
                      </a:r>
                      <a:endParaRPr lang="id-ID" sz="18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Cakupan penemuan pneumonia balita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Jumlah kumulatif Provinsi yang menyusun Rencana Kontijensi Pandemi influenza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58,9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(2015)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endParaRPr lang="id-ID" sz="1800" spc="1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(2015)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70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85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24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228850" algn="l"/>
                        </a:tabLst>
                      </a:pP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802322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57422" y="2857496"/>
            <a:ext cx="923330" cy="2628904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b="1" dirty="0">
                <a:latin typeface="+mn-lt"/>
                <a:ea typeface="ＭＳ Ｐゴシック" panose="020B0600070205080204" pitchFamily="34" charset="-128"/>
              </a:rPr>
              <a:t>PENEMUAN </a:t>
            </a:r>
            <a:endParaRPr lang="en-US" sz="2000" b="1" dirty="0">
              <a:latin typeface="+mn-lt"/>
              <a:ea typeface="ＭＳ Ｐゴシック" panose="020B0600070205080204" pitchFamily="34" charset="-128"/>
            </a:endParaRPr>
          </a:p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b="1" dirty="0">
                <a:latin typeface="+mn-lt"/>
                <a:ea typeface="ＭＳ Ｐゴシック" panose="020B0600070205080204" pitchFamily="34" charset="-128"/>
              </a:rPr>
              <a:t>DAN </a:t>
            </a:r>
            <a:r>
              <a:rPr lang="en-US" sz="2000" b="1" dirty="0">
                <a:latin typeface="+mn-lt"/>
                <a:ea typeface="ＭＳ Ｐゴシック" panose="020B0600070205080204" pitchFamily="34" charset="-128"/>
              </a:rPr>
              <a:t> </a:t>
            </a:r>
            <a:r>
              <a:rPr lang="id-ID" sz="2000" b="1" dirty="0">
                <a:latin typeface="+mn-lt"/>
                <a:ea typeface="ＭＳ Ｐゴシック" panose="020B0600070205080204" pitchFamily="34" charset="-128"/>
              </a:rPr>
              <a:t>TATA LAKSANA </a:t>
            </a:r>
            <a:endParaRPr lang="en-US" sz="2000" b="1" dirty="0">
              <a:latin typeface="+mn-lt"/>
              <a:ea typeface="ＭＳ Ｐゴシック" panose="020B0600070205080204" pitchFamily="34" charset="-128"/>
            </a:endParaRPr>
          </a:p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b="1" dirty="0">
                <a:latin typeface="+mn-lt"/>
                <a:ea typeface="ＭＳ Ｐゴシック" panose="020B0600070205080204" pitchFamily="34" charset="-128"/>
              </a:rPr>
              <a:t>KASUS </a:t>
            </a:r>
            <a:r>
              <a:rPr lang="id-ID" sz="2000" b="1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</a:rPr>
              <a:t>PN</a:t>
            </a:r>
            <a:r>
              <a:rPr lang="id-ID" sz="2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</a:rPr>
              <a:t>EUMONIA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1490" y="3076572"/>
            <a:ext cx="1175706" cy="21907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b="1" dirty="0">
                <a:latin typeface="+mn-lt"/>
                <a:ea typeface="ＭＳ Ｐゴシック" panose="020B0600070205080204" pitchFamily="34" charset="-128"/>
              </a:rPr>
              <a:t>KESIAPSIAGAAN </a:t>
            </a:r>
          </a:p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b="1" dirty="0">
                <a:latin typeface="+mn-lt"/>
                <a:ea typeface="ＭＳ Ｐゴシック" panose="020B0600070205080204" pitchFamily="34" charset="-128"/>
              </a:rPr>
              <a:t>DAN RESPON PANDEMI </a:t>
            </a:r>
            <a:r>
              <a:rPr lang="id-ID" sz="2000" b="1" dirty="0">
                <a:solidFill>
                  <a:srgbClr val="C00000"/>
                </a:solidFill>
                <a:latin typeface="+mn-lt"/>
                <a:ea typeface="ＭＳ Ｐゴシック" panose="020B0600070205080204" pitchFamily="34" charset="-128"/>
              </a:rPr>
              <a:t>INFU</a:t>
            </a:r>
            <a:r>
              <a:rPr lang="id-ID" sz="2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</a:rPr>
              <a:t>ENZA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7401" y="2971800"/>
            <a:ext cx="929485" cy="2209800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b="1" dirty="0">
                <a:latin typeface="+mn-lt"/>
                <a:ea typeface="ＭＳ Ｐゴシック" panose="020B0600070205080204" pitchFamily="34" charset="-128"/>
              </a:rPr>
              <a:t>PENGENDALIAN</a:t>
            </a:r>
          </a:p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b="1" dirty="0">
                <a:latin typeface="+mn-lt"/>
                <a:ea typeface="ＭＳ Ｐゴシック" panose="020B0600070205080204" pitchFamily="34" charset="-128"/>
              </a:rPr>
              <a:t>FAKTOR RISIKO </a:t>
            </a:r>
          </a:p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2000" b="1" dirty="0">
                <a:latin typeface="+mn-lt"/>
                <a:ea typeface="ＭＳ Ｐゴシック" panose="020B0600070205080204" pitchFamily="34" charset="-128"/>
              </a:rPr>
              <a:t> ISPA</a:t>
            </a:r>
          </a:p>
        </p:txBody>
      </p:sp>
      <p:sp>
        <p:nvSpPr>
          <p:cNvPr id="62470" name="TextBox 7"/>
          <p:cNvSpPr txBox="1">
            <a:spLocks noChangeArrowheads="1"/>
          </p:cNvSpPr>
          <p:nvPr/>
        </p:nvSpPr>
        <p:spPr bwMode="auto">
          <a:xfrm>
            <a:off x="2286000" y="5618163"/>
            <a:ext cx="45878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id-ID" altLang="id-ID" sz="2000" b="1">
                <a:latin typeface="Franklin Gothic Medium" panose="020B0603020102020204" pitchFamily="34" charset="0"/>
              </a:rPr>
              <a:t>SIM, SURVEILANS, &amp; KAJIAN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5000" y="5907087"/>
            <a:ext cx="5400600" cy="4473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2474" name="TextBox 9"/>
          <p:cNvSpPr txBox="1">
            <a:spLocks noChangeArrowheads="1"/>
          </p:cNvSpPr>
          <p:nvPr/>
        </p:nvSpPr>
        <p:spPr bwMode="auto">
          <a:xfrm>
            <a:off x="2286000" y="6024563"/>
            <a:ext cx="45878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id-ID" altLang="id-ID" sz="2000" b="1">
                <a:latin typeface="Franklin Gothic Medium" panose="020B0603020102020204" pitchFamily="34" charset="0"/>
              </a:rPr>
              <a:t>DUKUNGAN MANAJEMEN </a:t>
            </a:r>
          </a:p>
        </p:txBody>
      </p:sp>
      <p:sp>
        <p:nvSpPr>
          <p:cNvPr id="62475" name="TextBox 10"/>
          <p:cNvSpPr txBox="1">
            <a:spLocks noChangeArrowheads="1"/>
          </p:cNvSpPr>
          <p:nvPr/>
        </p:nvSpPr>
        <p:spPr bwMode="auto">
          <a:xfrm>
            <a:off x="2286000" y="2057400"/>
            <a:ext cx="458787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id-ID" altLang="id-ID" sz="1600" b="1">
                <a:solidFill>
                  <a:schemeClr val="tx2"/>
                </a:solidFill>
                <a:latin typeface="Arial" panose="020B0604020202020204" pitchFamily="34" charset="0"/>
              </a:rPr>
              <a:t>PENURUNAN</a:t>
            </a:r>
          </a:p>
          <a:p>
            <a:pPr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id-ID" altLang="id-ID" sz="1600" b="1">
                <a:solidFill>
                  <a:schemeClr val="tx2"/>
                </a:solidFill>
                <a:latin typeface="Arial" panose="020B0604020202020204" pitchFamily="34" charset="0"/>
              </a:rPr>
              <a:t>KESAKITAN &amp; KEMATIAN AKIBAT ISPA</a:t>
            </a:r>
          </a:p>
        </p:txBody>
      </p:sp>
      <p:sp>
        <p:nvSpPr>
          <p:cNvPr id="62476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315200" cy="1143000"/>
          </a:xfrm>
        </p:spPr>
        <p:txBody>
          <a:bodyPr/>
          <a:lstStyle/>
          <a:p>
            <a:pPr eaLnBrk="1" hangingPunct="1"/>
            <a:r>
              <a:rPr lang="id-ID" altLang="id-ID" sz="2400">
                <a:latin typeface="Arial" panose="020B0604020202020204" pitchFamily="34" charset="0"/>
                <a:cs typeface="Arial" panose="020B0604020202020204" pitchFamily="34" charset="0"/>
              </a:rPr>
              <a:t>STRATEGI </a:t>
            </a:r>
            <a:br>
              <a:rPr lang="id-ID" altLang="id-ID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altLang="id-ID" sz="2400">
                <a:latin typeface="Arial" panose="020B0604020202020204" pitchFamily="34" charset="0"/>
                <a:cs typeface="Arial" panose="020B0604020202020204" pitchFamily="34" charset="0"/>
              </a:rPr>
              <a:t>PENCEGAHAN DAN PENGENDALIAN ISPA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470775" cy="1143000"/>
          </a:xfrm>
        </p:spPr>
        <p:txBody>
          <a:bodyPr/>
          <a:lstStyle/>
          <a:p>
            <a:pPr eaLnBrk="1" hangingPunct="1"/>
            <a:r>
              <a:rPr lang="id-ID" altLang="id-ID" sz="3200" b="1">
                <a:latin typeface="Arial" panose="020B0604020202020204" pitchFamily="34" charset="0"/>
                <a:cs typeface="Arial" panose="020B0604020202020204" pitchFamily="34" charset="0"/>
              </a:rPr>
              <a:t>PRIORITAS  P2-ISPA  2016 - 2019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66832"/>
          <a:ext cx="8229600" cy="4785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3492" name="TextBox 4"/>
          <p:cNvSpPr txBox="1">
            <a:spLocks noChangeArrowheads="1"/>
          </p:cNvSpPr>
          <p:nvPr/>
        </p:nvSpPr>
        <p:spPr bwMode="auto">
          <a:xfrm>
            <a:off x="457200" y="2133600"/>
            <a:ext cx="815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d-ID" altLang="id-ID" sz="2000">
                <a:solidFill>
                  <a:srgbClr val="1F497D"/>
                </a:solidFill>
                <a:latin typeface="Arial" panose="020B0604020202020204" pitchFamily="34" charset="0"/>
              </a:rPr>
              <a:t>Prioritas: Penemuan dan tatalaksana kasus dgn pendekatan keluarga </a:t>
            </a:r>
          </a:p>
        </p:txBody>
      </p:sp>
      <p:sp>
        <p:nvSpPr>
          <p:cNvPr id="63493" name="TextBox 6"/>
          <p:cNvSpPr txBox="1">
            <a:spLocks noChangeArrowheads="1"/>
          </p:cNvSpPr>
          <p:nvPr/>
        </p:nvSpPr>
        <p:spPr bwMode="auto">
          <a:xfrm>
            <a:off x="533400" y="3810000"/>
            <a:ext cx="815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d-ID" altLang="id-ID" sz="2000">
                <a:solidFill>
                  <a:srgbClr val="1F497D"/>
                </a:solidFill>
                <a:latin typeface="Arial" panose="020B0604020202020204" pitchFamily="34" charset="0"/>
              </a:rPr>
              <a:t>Prioritas: Pengembangan rumah singgah pada wilayah kabut asap</a:t>
            </a:r>
          </a:p>
        </p:txBody>
      </p:sp>
      <p:sp>
        <p:nvSpPr>
          <p:cNvPr id="63494" name="TextBox 7"/>
          <p:cNvSpPr txBox="1">
            <a:spLocks noChangeArrowheads="1"/>
          </p:cNvSpPr>
          <p:nvPr/>
        </p:nvSpPr>
        <p:spPr bwMode="auto">
          <a:xfrm>
            <a:off x="457200" y="5867400"/>
            <a:ext cx="8458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d-ID" altLang="id-ID" sz="2000">
                <a:solidFill>
                  <a:srgbClr val="1F497D"/>
                </a:solidFill>
                <a:latin typeface="Arial" panose="020B0604020202020204" pitchFamily="34" charset="0"/>
              </a:rPr>
              <a:t>Prioritas: Perencanaan, SDM, Logistik, Pembinaan, Monev</a:t>
            </a:r>
            <a:r>
              <a:rPr lang="id-ID" altLang="id-ID" sz="2000" i="1">
                <a:solidFill>
                  <a:srgbClr val="1F497D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63495" name="TextBox 8"/>
          <p:cNvSpPr txBox="1">
            <a:spLocks noChangeArrowheads="1"/>
          </p:cNvSpPr>
          <p:nvPr/>
        </p:nvSpPr>
        <p:spPr bwMode="auto">
          <a:xfrm>
            <a:off x="457200" y="2971800"/>
            <a:ext cx="815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d-ID" altLang="id-ID" sz="2000">
                <a:solidFill>
                  <a:srgbClr val="0000FF"/>
                </a:solidFill>
                <a:latin typeface="Arial" panose="020B0604020202020204" pitchFamily="34" charset="0"/>
              </a:rPr>
              <a:t>Prioritas: Penyusunan Renkon di provinsi terpilih </a:t>
            </a:r>
          </a:p>
        </p:txBody>
      </p:sp>
      <p:sp>
        <p:nvSpPr>
          <p:cNvPr id="63496" name="TextBox 6"/>
          <p:cNvSpPr txBox="1">
            <a:spLocks noChangeArrowheads="1"/>
          </p:cNvSpPr>
          <p:nvPr/>
        </p:nvSpPr>
        <p:spPr bwMode="auto">
          <a:xfrm>
            <a:off x="533400" y="4876800"/>
            <a:ext cx="815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id-ID" altLang="id-ID" sz="2000">
                <a:solidFill>
                  <a:srgbClr val="1F497D"/>
                </a:solidFill>
                <a:latin typeface="Arial" panose="020B0604020202020204" pitchFamily="34" charset="0"/>
              </a:rPr>
              <a:t>Prioritas: SIM, Surveilans &amp;  Kajian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ctrTitle"/>
          </p:nvPr>
        </p:nvSpPr>
        <p:spPr>
          <a:xfrm>
            <a:off x="0" y="1066800"/>
            <a:ext cx="9144000" cy="2209800"/>
          </a:xfrm>
          <a:solidFill>
            <a:schemeClr val="accent1"/>
          </a:solidFill>
        </p:spPr>
        <p:txBody>
          <a:bodyPr/>
          <a:lstStyle/>
          <a:p>
            <a:pPr algn="ctr" eaLnBrk="1" hangingPunct="1"/>
            <a:r>
              <a:rPr lang="en-US" altLang="id-ID">
                <a:solidFill>
                  <a:schemeClr val="tx1"/>
                </a:solidFill>
                <a:latin typeface="Franklin Gothic Book" panose="020B0503020102020204" pitchFamily="34" charset="0"/>
                <a:ea typeface="MS PGothic" panose="020B0600070205080204" pitchFamily="34" charset="-128"/>
              </a:rPr>
              <a:t>Kebijakan dan Strategi</a:t>
            </a:r>
            <a:br>
              <a:rPr lang="en-US" altLang="id-ID">
                <a:solidFill>
                  <a:schemeClr val="tx1"/>
                </a:solidFill>
                <a:latin typeface="Franklin Gothic Book" panose="020B0503020102020204" pitchFamily="34" charset="0"/>
                <a:ea typeface="MS PGothic" panose="020B0600070205080204" pitchFamily="34" charset="-128"/>
              </a:rPr>
            </a:br>
            <a:r>
              <a:rPr lang="en-US" altLang="id-ID">
                <a:solidFill>
                  <a:schemeClr val="tx1"/>
                </a:solidFill>
                <a:latin typeface="Franklin Gothic Book" panose="020B0503020102020204" pitchFamily="34" charset="0"/>
                <a:ea typeface="MS PGothic" panose="020B0600070205080204" pitchFamily="34" charset="-128"/>
              </a:rPr>
              <a:t>Kesiapsiagaan Pandemi Influenza </a:t>
            </a:r>
            <a:br>
              <a:rPr lang="en-US" altLang="id-ID">
                <a:solidFill>
                  <a:schemeClr val="tx1"/>
                </a:solidFill>
                <a:latin typeface="Franklin Gothic Book" panose="020B0503020102020204" pitchFamily="34" charset="0"/>
                <a:ea typeface="MS PGothic" panose="020B0600070205080204" pitchFamily="34" charset="-128"/>
              </a:rPr>
            </a:br>
            <a:r>
              <a:rPr lang="en-US" altLang="id-ID">
                <a:solidFill>
                  <a:schemeClr val="tx1"/>
                </a:solidFill>
                <a:latin typeface="Franklin Gothic Book" panose="020B0503020102020204" pitchFamily="34" charset="0"/>
                <a:ea typeface="MS PGothic" panose="020B0600070205080204" pitchFamily="34" charset="-128"/>
              </a:rPr>
              <a:t>di Indonesia</a:t>
            </a:r>
          </a:p>
        </p:txBody>
      </p:sp>
      <p:sp>
        <p:nvSpPr>
          <p:cNvPr id="45059" name="Subtitle 2"/>
          <p:cNvSpPr>
            <a:spLocks noGrp="1"/>
          </p:cNvSpPr>
          <p:nvPr>
            <p:ph type="subTitle" idx="1"/>
          </p:nvPr>
        </p:nvSpPr>
        <p:spPr>
          <a:xfrm>
            <a:off x="363538" y="4770438"/>
            <a:ext cx="8416925" cy="973137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err="1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Subdit</a:t>
            </a:r>
            <a:r>
              <a:rPr lang="en-US" dirty="0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Pengendalian</a:t>
            </a:r>
            <a:r>
              <a:rPr lang="en-US" dirty="0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 ISPA</a:t>
            </a:r>
          </a:p>
          <a:p>
            <a:pPr eaLnBrk="1" hangingPunct="1">
              <a:defRPr/>
            </a:pPr>
            <a:r>
              <a:rPr lang="en-US" dirty="0" err="1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Direktorat</a:t>
            </a:r>
            <a:r>
              <a:rPr lang="en-US" dirty="0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Pengendalian</a:t>
            </a:r>
            <a:r>
              <a:rPr lang="en-US" dirty="0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Penyakit</a:t>
            </a:r>
            <a:r>
              <a:rPr lang="en-US" dirty="0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Menular</a:t>
            </a:r>
            <a:r>
              <a:rPr lang="en-US" dirty="0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Langsung</a:t>
            </a:r>
            <a:endParaRPr lang="en-US" dirty="0">
              <a:solidFill>
                <a:schemeClr val="bg1"/>
              </a:solidFill>
              <a:latin typeface="Perpetua" pitchFamily="18" charset="0"/>
              <a:ea typeface="ＭＳ Ｐゴシック" pitchFamily="34" charset="-128"/>
            </a:endParaRPr>
          </a:p>
          <a:p>
            <a:pPr eaLnBrk="1" hangingPunct="1">
              <a:defRPr/>
            </a:pPr>
            <a:r>
              <a:rPr lang="en-US" dirty="0" err="1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Ditjen</a:t>
            </a:r>
            <a:r>
              <a:rPr lang="en-US" dirty="0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 P2P – </a:t>
            </a:r>
            <a:r>
              <a:rPr lang="en-US" dirty="0" err="1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Kemenkes</a:t>
            </a:r>
            <a:r>
              <a:rPr lang="en-US" dirty="0">
                <a:solidFill>
                  <a:schemeClr val="bg1"/>
                </a:solidFill>
                <a:latin typeface="Perpetua" pitchFamily="18" charset="0"/>
                <a:ea typeface="ＭＳ Ｐゴシック" pitchFamily="34" charset="-128"/>
              </a:rPr>
              <a:t> RI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2" name="Group 59"/>
          <p:cNvGrpSpPr>
            <a:grpSpLocks/>
          </p:cNvGrpSpPr>
          <p:nvPr/>
        </p:nvGrpSpPr>
        <p:grpSpPr bwMode="auto">
          <a:xfrm>
            <a:off x="1544638" y="1841500"/>
            <a:ext cx="7446962" cy="1219200"/>
            <a:chOff x="1536" y="1899"/>
            <a:chExt cx="3735" cy="288"/>
          </a:xfrm>
        </p:grpSpPr>
        <p:sp>
          <p:nvSpPr>
            <p:cNvPr id="98307" name="AutoShape 6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99190" dir="2388334" algn="ctr" rotWithShape="0">
                <a:srgbClr val="333333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2000">
                  <a:solidFill>
                    <a:schemeClr val="tx1"/>
                  </a:solidFill>
                  <a:latin typeface="Century Gothic" charset="0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2800">
                  <a:solidFill>
                    <a:schemeClr val="tx1"/>
                  </a:solidFill>
                  <a:latin typeface="Century Gothic" charset="0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600">
                  <a:solidFill>
                    <a:schemeClr val="tx1"/>
                  </a:solidFill>
                  <a:latin typeface="Century Gothic" charset="0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id-ID" altLang="id-ID" sz="1000">
                <a:solidFill>
                  <a:srgbClr val="FFFFFF"/>
                </a:solidFill>
                <a:ea typeface="MS PGothic" charset="-128"/>
              </a:endParaRPr>
            </a:p>
          </p:txBody>
        </p:sp>
        <p:sp>
          <p:nvSpPr>
            <p:cNvPr id="313406" name="Text Box 62"/>
            <p:cNvSpPr txBox="1">
              <a:spLocks noChangeArrowheads="1"/>
            </p:cNvSpPr>
            <p:nvPr/>
          </p:nvSpPr>
          <p:spPr bwMode="gray">
            <a:xfrm>
              <a:off x="1680" y="1934"/>
              <a:ext cx="3591" cy="15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600" b="1" dirty="0" err="1">
                  <a:solidFill>
                    <a:prstClr val="black"/>
                  </a:solidFill>
                  <a:latin typeface="+mn-lt"/>
                </a:rPr>
                <a:t>Pendahuluan</a:t>
              </a:r>
              <a:endParaRPr lang="en-US" sz="3600" b="1" dirty="0">
                <a:solidFill>
                  <a:prstClr val="white"/>
                </a:solidFill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>
                <a:solidFill>
                  <a:schemeClr val="bg1"/>
                </a:solidFill>
              </a:rPr>
              <a:t>SALAH SATU PENYAKIT ISPA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 3" panose="05040102010807070707" pitchFamily="18" charset="2"/>
              <a:buNone/>
            </a:pPr>
            <a:r>
              <a:rPr lang="en-AU" altLang="en-US" sz="9600">
                <a:solidFill>
                  <a:schemeClr val="bg1"/>
                </a:solidFill>
              </a:rPr>
              <a:t>INFLUENZA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5DB263-A542-4901-BE20-96C8C91C48E4}" type="slidenum">
              <a:rPr lang="en-US" altLang="en-US" sz="1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3352800"/>
            <a:ext cx="5897563" cy="34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1" name="Slide Number Placeholder 5"/>
          <p:cNvSpPr txBox="1">
            <a:spLocks noGrp="1"/>
          </p:cNvSpPr>
          <p:nvPr/>
        </p:nvSpPr>
        <p:spPr bwMode="auto">
          <a:xfrm>
            <a:off x="6440488" y="6084888"/>
            <a:ext cx="201136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defRPr/>
            </a:pPr>
            <a:fld id="{D1382D54-B90E-49CE-9C0F-09C59164259A}" type="slidenum">
              <a:rPr lang="en-US" altLang="id-ID" sz="1320">
                <a:ea typeface="MS PGothic" charset="-128"/>
              </a:rPr>
              <a:pPr algn="r" eaLnBrk="1" hangingPunct="1">
                <a:defRPr/>
              </a:pPr>
              <a:t>19</a:t>
            </a:fld>
            <a:endParaRPr lang="en-US" altLang="id-ID" sz="1320">
              <a:ea typeface="MS PGothic" charset="-128"/>
            </a:endParaRPr>
          </a:p>
        </p:txBody>
      </p:sp>
      <p:sp>
        <p:nvSpPr>
          <p:cNvPr id="69636" name="Rectangle 2"/>
          <p:cNvSpPr>
            <a:spLocks noGrp="1"/>
          </p:cNvSpPr>
          <p:nvPr>
            <p:ph type="title" idx="4294967295"/>
          </p:nvPr>
        </p:nvSpPr>
        <p:spPr>
          <a:xfrm>
            <a:off x="0" y="484188"/>
            <a:ext cx="7758113" cy="1076325"/>
          </a:xfrm>
        </p:spPr>
        <p:txBody>
          <a:bodyPr/>
          <a:lstStyle/>
          <a:p>
            <a:pPr algn="ctr" eaLnBrk="1" hangingPunct="1"/>
            <a:r>
              <a:rPr lang="en-AU" altLang="id-ID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PENYEBAB </a:t>
            </a:r>
            <a:r>
              <a:rPr lang="id-ID" altLang="id-ID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INFLUENZA</a:t>
            </a:r>
            <a:endParaRPr lang="en-US" altLang="id-ID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308" name="Rectangle 3"/>
          <p:cNvSpPr>
            <a:spLocks noGrp="1"/>
          </p:cNvSpPr>
          <p:nvPr>
            <p:ph type="body" idx="4294967295"/>
          </p:nvPr>
        </p:nvSpPr>
        <p:spPr>
          <a:xfrm>
            <a:off x="363538" y="990600"/>
            <a:ext cx="8416925" cy="3895725"/>
          </a:xfrm>
        </p:spPr>
        <p:txBody>
          <a:bodyPr/>
          <a:lstStyle/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endParaRPr lang="id-ID" altLang="id-ID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  <a:defRPr/>
            </a:pP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VIRUS INFLUENZA (A, B, C, D) </a:t>
            </a:r>
          </a:p>
          <a:p>
            <a:pPr marL="0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  <a:defRPr/>
            </a:pP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</a:t>
            </a: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18 SUBTIPE</a:t>
            </a:r>
          </a:p>
          <a:p>
            <a:pPr marL="0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  <a:defRPr/>
            </a:pP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  11 SUBTIPE</a:t>
            </a:r>
            <a:endParaRPr lang="en-US" altLang="id-ID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  <a:defRPr/>
            </a:pP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http://www.who.int/mediacentre/factsheets/avian_influenza/en/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/>
          <p:cNvGraphicFramePr>
            <a:graphicFrameLocks/>
          </p:cNvGraphicFramePr>
          <p:nvPr/>
        </p:nvGraphicFramePr>
        <p:xfrm>
          <a:off x="304800" y="1359516"/>
          <a:ext cx="8777064" cy="535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9939" name="Group 11"/>
          <p:cNvGrpSpPr>
            <a:grpSpLocks/>
          </p:cNvGrpSpPr>
          <p:nvPr/>
        </p:nvGrpSpPr>
        <p:grpSpPr bwMode="auto">
          <a:xfrm>
            <a:off x="1474788" y="1057275"/>
            <a:ext cx="6029325" cy="460375"/>
            <a:chOff x="2491012" y="642918"/>
            <a:chExt cx="5054490" cy="459725"/>
          </a:xfrm>
        </p:grpSpPr>
        <p:cxnSp>
          <p:nvCxnSpPr>
            <p:cNvPr id="42000" name="Straight Arrow Connector 5"/>
            <p:cNvCxnSpPr>
              <a:cxnSpLocks noChangeShapeType="1"/>
            </p:cNvCxnSpPr>
            <p:nvPr/>
          </p:nvCxnSpPr>
          <p:spPr bwMode="auto">
            <a:xfrm flipH="1">
              <a:off x="2491012" y="642918"/>
              <a:ext cx="2560516" cy="454970"/>
            </a:xfrm>
            <a:prstGeom prst="straightConnector1">
              <a:avLst/>
            </a:prstGeom>
            <a:noFill/>
            <a:ln w="57150" cap="rnd">
              <a:solidFill>
                <a:srgbClr val="0070C0"/>
              </a:solidFill>
              <a:round/>
              <a:headEnd/>
              <a:tailEnd type="triangle" w="med" len="med"/>
            </a:ln>
            <a:effectLst>
              <a:outerShdw blurRad="63500" dist="26940" dir="5400000" rotWithShape="0">
                <a:srgbClr val="000000">
                  <a:alpha val="5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1" name="Straight Arrow Connector 6"/>
            <p:cNvCxnSpPr>
              <a:cxnSpLocks noChangeShapeType="1"/>
            </p:cNvCxnSpPr>
            <p:nvPr/>
          </p:nvCxnSpPr>
          <p:spPr bwMode="auto">
            <a:xfrm>
              <a:off x="5051528" y="642918"/>
              <a:ext cx="2493974" cy="459725"/>
            </a:xfrm>
            <a:prstGeom prst="straightConnector1">
              <a:avLst/>
            </a:prstGeom>
            <a:noFill/>
            <a:ln w="57150" cap="rnd">
              <a:solidFill>
                <a:srgbClr val="0070C0"/>
              </a:solidFill>
              <a:round/>
              <a:headEnd/>
              <a:tailEnd type="triangle" w="med" len="med"/>
            </a:ln>
            <a:effectLst>
              <a:outerShdw blurRad="63500" dist="26940" dir="5400000" rotWithShape="0">
                <a:srgbClr val="000000">
                  <a:alpha val="5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2" name="Straight Arrow Connector 7"/>
            <p:cNvCxnSpPr>
              <a:cxnSpLocks noChangeShapeType="1"/>
            </p:cNvCxnSpPr>
            <p:nvPr/>
          </p:nvCxnSpPr>
          <p:spPr bwMode="auto">
            <a:xfrm>
              <a:off x="5051528" y="642918"/>
              <a:ext cx="0" cy="454970"/>
            </a:xfrm>
            <a:prstGeom prst="straightConnector1">
              <a:avLst/>
            </a:prstGeom>
            <a:noFill/>
            <a:ln w="57150" cap="rnd">
              <a:solidFill>
                <a:srgbClr val="0070C0"/>
              </a:solidFill>
              <a:round/>
              <a:headEnd/>
              <a:tailEnd type="triangle" w="med" len="med"/>
            </a:ln>
            <a:effectLst>
              <a:outerShdw blurRad="63500" dist="26940" dir="5400000" rotWithShape="0">
                <a:srgbClr val="000000">
                  <a:alpha val="5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940" name="Slide Number Placeholder 11"/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181725"/>
            <a:ext cx="20574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066F084-2F20-4BF9-8FA0-3B011F9D3EA1}" type="slidenum">
              <a:rPr lang="en-US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268288"/>
            <a:ext cx="9082088" cy="646112"/>
          </a:xfrm>
          <a:solidFill>
            <a:schemeClr val="accent3">
              <a:lumMod val="60000"/>
              <a:lumOff val="40000"/>
            </a:schemeClr>
          </a:solidFill>
          <a:ln>
            <a:miter lim="800000"/>
            <a:headEnd/>
            <a:tailEnd/>
          </a:ln>
          <a:extLst>
            <a:ext uri="{FAA26D3D-D897-4be2-8F04-BA451C77F1D7}"/>
          </a:ex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id-ID" sz="3600" b="1" dirty="0">
                <a:solidFill>
                  <a:schemeClr val="bg1"/>
                </a:solidFill>
              </a:rPr>
              <a:t>PROGRAM INDONESIA SEHAT</a:t>
            </a:r>
            <a:endParaRPr lang="id-ID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98825" y="4191000"/>
            <a:ext cx="2644775" cy="762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US" alt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pendekatan</a:t>
            </a:r>
            <a:r>
              <a:rPr lang="id-ID" alt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7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continuum of care</a:t>
            </a:r>
            <a:endParaRPr lang="en-US" alt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316288" y="4876800"/>
            <a:ext cx="2657475" cy="7477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Intervensi</a:t>
            </a:r>
            <a:r>
              <a:rPr lang="en-US" alt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alt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resiko</a:t>
            </a:r>
            <a:r>
              <a:rPr lang="en-US" alt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7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US" alt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id-ID" altLang="en-US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0" y="6105525"/>
            <a:ext cx="3124200" cy="523875"/>
          </a:xfrm>
          <a:prstGeom prst="rect">
            <a:avLst/>
          </a:prstGeom>
          <a:ln w="38100">
            <a:solidFill>
              <a:srgbClr val="8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id-ID" sz="2800" b="1" dirty="0">
                <a:solidFill>
                  <a:schemeClr val="bg1"/>
                </a:solidFill>
              </a:rPr>
              <a:t>Keluarga sehat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474788" y="5624513"/>
            <a:ext cx="0" cy="7429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474788" y="6367463"/>
            <a:ext cx="15271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53338" y="5638800"/>
            <a:ext cx="0" cy="7429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248400" y="6381750"/>
            <a:ext cx="140493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529138" y="5638800"/>
            <a:ext cx="0" cy="3571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5"/>
          <p:cNvSpPr txBox="1">
            <a:spLocks noGrp="1"/>
          </p:cNvSpPr>
          <p:nvPr/>
        </p:nvSpPr>
        <p:spPr bwMode="auto">
          <a:xfrm>
            <a:off x="6440488" y="6084888"/>
            <a:ext cx="201136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defRPr/>
            </a:pPr>
            <a:fld id="{41F50C60-3C65-4CEA-8398-D28FB486B0B1}" type="slidenum">
              <a:rPr lang="en-US" altLang="id-ID" sz="1320">
                <a:ea typeface="MS PGothic" charset="-128"/>
              </a:rPr>
              <a:pPr algn="r" eaLnBrk="1" hangingPunct="1">
                <a:defRPr/>
              </a:pPr>
              <a:t>20</a:t>
            </a:fld>
            <a:endParaRPr lang="en-US" altLang="id-ID" sz="1320">
              <a:ea typeface="MS PGothic" charset="-128"/>
            </a:endParaRPr>
          </a:p>
        </p:txBody>
      </p:sp>
      <p:sp>
        <p:nvSpPr>
          <p:cNvPr id="71683" name="Rectangle 2"/>
          <p:cNvSpPr>
            <a:spLocks noGrp="1"/>
          </p:cNvSpPr>
          <p:nvPr>
            <p:ph type="title" idx="4294967295"/>
          </p:nvPr>
        </p:nvSpPr>
        <p:spPr>
          <a:xfrm>
            <a:off x="658813" y="122238"/>
            <a:ext cx="7758112" cy="1076325"/>
          </a:xfrm>
        </p:spPr>
        <p:txBody>
          <a:bodyPr/>
          <a:lstStyle/>
          <a:p>
            <a:pPr algn="ctr" eaLnBrk="1" hangingPunct="1"/>
            <a:r>
              <a:rPr lang="id-ID" altLang="id-ID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INFLUENZA</a:t>
            </a:r>
            <a:endParaRPr lang="en-US" altLang="id-ID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308" name="Rectangle 3"/>
          <p:cNvSpPr>
            <a:spLocks noGrp="1"/>
          </p:cNvSpPr>
          <p:nvPr>
            <p:ph type="body" idx="4294967295"/>
          </p:nvPr>
        </p:nvSpPr>
        <p:spPr>
          <a:xfrm>
            <a:off x="762000" y="941388"/>
            <a:ext cx="8416925" cy="4886325"/>
          </a:xfrm>
        </p:spPr>
        <p:txBody>
          <a:bodyPr/>
          <a:lstStyle/>
          <a:p>
            <a:pPr marL="0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  <a:defRPr/>
            </a:pPr>
            <a:r>
              <a:rPr lang="en-US" altLang="id-ID" sz="2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Gejala</a:t>
            </a: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id-ID" sz="2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infeksi</a:t>
            </a: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2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saluran</a:t>
            </a: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2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pernapasan</a:t>
            </a: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2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akut</a:t>
            </a: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2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pneumonia/distress </a:t>
            </a:r>
            <a:r>
              <a:rPr lang="en-US" altLang="id-ID" sz="2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pernapasan</a:t>
            </a:r>
            <a:r>
              <a:rPr lang="en-US" altLang="id-ID" sz="2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id-ID" altLang="id-ID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  <a:defRPr/>
            </a:pPr>
            <a:endParaRPr lang="id-ID" altLang="id-ID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endParaRPr lang="en-US" altLang="id-ID" sz="2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68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446338"/>
            <a:ext cx="6705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81275"/>
            <a:ext cx="3200400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5"/>
          <p:cNvSpPr txBox="1">
            <a:spLocks noGrp="1"/>
          </p:cNvSpPr>
          <p:nvPr/>
        </p:nvSpPr>
        <p:spPr bwMode="auto">
          <a:xfrm>
            <a:off x="6440488" y="6084888"/>
            <a:ext cx="201136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defRPr/>
            </a:pPr>
            <a:fld id="{FE12DD7F-B588-442E-9774-EB360A12E527}" type="slidenum">
              <a:rPr lang="en-US" altLang="id-ID" sz="1320">
                <a:ea typeface="MS PGothic" charset="-128"/>
              </a:rPr>
              <a:pPr algn="r" eaLnBrk="1" hangingPunct="1">
                <a:defRPr/>
              </a:pPr>
              <a:t>21</a:t>
            </a:fld>
            <a:endParaRPr lang="en-US" altLang="id-ID" sz="1320">
              <a:ea typeface="MS PGothic" charset="-128"/>
            </a:endParaRPr>
          </a:p>
        </p:txBody>
      </p:sp>
      <p:sp>
        <p:nvSpPr>
          <p:cNvPr id="73731" name="Rectangle 2"/>
          <p:cNvSpPr>
            <a:spLocks noGrp="1"/>
          </p:cNvSpPr>
          <p:nvPr>
            <p:ph type="title" idx="4294967295"/>
          </p:nvPr>
        </p:nvSpPr>
        <p:spPr>
          <a:xfrm>
            <a:off x="390525" y="139700"/>
            <a:ext cx="7758113" cy="1076325"/>
          </a:xfrm>
        </p:spPr>
        <p:txBody>
          <a:bodyPr/>
          <a:lstStyle/>
          <a:p>
            <a:pPr algn="ctr" eaLnBrk="1" hangingPunct="1"/>
            <a:r>
              <a:rPr lang="id-ID" altLang="id-ID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INFLUENZA</a:t>
            </a:r>
            <a:endParaRPr lang="en-US" altLang="id-ID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732" name="Rectangle 3"/>
          <p:cNvSpPr>
            <a:spLocks noGrp="1"/>
          </p:cNvSpPr>
          <p:nvPr>
            <p:ph type="body" idx="4294967295"/>
          </p:nvPr>
        </p:nvSpPr>
        <p:spPr>
          <a:xfrm>
            <a:off x="61913" y="838200"/>
            <a:ext cx="8416925" cy="4886325"/>
          </a:xfrm>
        </p:spPr>
        <p:txBody>
          <a:bodyPr/>
          <a:lstStyle/>
          <a:p>
            <a:pPr marL="0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</a:pPr>
            <a:r>
              <a:rPr lang="id-ID" altLang="id-ID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p</a:t>
            </a:r>
            <a:r>
              <a:rPr lang="en-US" altLang="id-ID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enularan </a:t>
            </a:r>
            <a:r>
              <a:rPr lang="id-ID" altLang="id-ID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lvl="1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</a:pPr>
            <a:r>
              <a:rPr lang="en-US" altLang="id-ID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orang - ke – orang</a:t>
            </a:r>
            <a:r>
              <a:rPr lang="id-ID" altLang="id-ID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altLang="id-ID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droplet</a:t>
            </a:r>
            <a:r>
              <a:rPr lang="en-US" altLang="id-ID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id-ID" altLang="id-ID" sz="2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</a:pPr>
            <a:endParaRPr lang="en-US" altLang="id-ID" sz="2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73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1752600"/>
            <a:ext cx="7518400" cy="484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5"/>
          <p:cNvSpPr txBox="1">
            <a:spLocks noGrp="1"/>
          </p:cNvSpPr>
          <p:nvPr/>
        </p:nvSpPr>
        <p:spPr bwMode="auto">
          <a:xfrm>
            <a:off x="6440488" y="6084888"/>
            <a:ext cx="2011362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defRPr/>
            </a:pPr>
            <a:fld id="{5BD51E5E-EE99-4930-811B-8B6D596DBD23}" type="slidenum">
              <a:rPr lang="en-US" altLang="id-ID" sz="1320">
                <a:ea typeface="MS PGothic" charset="-128"/>
              </a:rPr>
              <a:pPr algn="r" eaLnBrk="1" hangingPunct="1">
                <a:defRPr/>
              </a:pPr>
              <a:t>22</a:t>
            </a:fld>
            <a:endParaRPr lang="en-US" altLang="id-ID" sz="1320">
              <a:ea typeface="MS PGothic" charset="-128"/>
            </a:endParaRPr>
          </a:p>
        </p:txBody>
      </p:sp>
      <p:sp>
        <p:nvSpPr>
          <p:cNvPr id="75779" name="Rectangle 2"/>
          <p:cNvSpPr>
            <a:spLocks noGrp="1"/>
          </p:cNvSpPr>
          <p:nvPr>
            <p:ph type="title" idx="4294967295"/>
          </p:nvPr>
        </p:nvSpPr>
        <p:spPr>
          <a:xfrm>
            <a:off x="390525" y="139700"/>
            <a:ext cx="7758113" cy="1076325"/>
          </a:xfrm>
        </p:spPr>
        <p:txBody>
          <a:bodyPr/>
          <a:lstStyle/>
          <a:p>
            <a:pPr algn="ctr" eaLnBrk="1" hangingPunct="1"/>
            <a:r>
              <a:rPr lang="id-ID" altLang="id-ID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INFLUENZA</a:t>
            </a:r>
            <a:endParaRPr lang="en-US" altLang="id-ID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80" name="Rectangle 3"/>
          <p:cNvSpPr>
            <a:spLocks noGrp="1"/>
          </p:cNvSpPr>
          <p:nvPr>
            <p:ph type="body" idx="4294967295"/>
          </p:nvPr>
        </p:nvSpPr>
        <p:spPr>
          <a:xfrm>
            <a:off x="61913" y="838200"/>
            <a:ext cx="8416925" cy="4886325"/>
          </a:xfrm>
        </p:spPr>
        <p:txBody>
          <a:bodyPr/>
          <a:lstStyle/>
          <a:p>
            <a:pPr marL="0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</a:pPr>
            <a:r>
              <a:rPr lang="id-ID" altLang="id-ID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p</a:t>
            </a:r>
            <a:r>
              <a:rPr lang="en-US" altLang="id-ID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enularan </a:t>
            </a:r>
            <a:r>
              <a:rPr lang="id-ID" altLang="id-ID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lvl="1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</a:pPr>
            <a:r>
              <a:rPr lang="en-AU" altLang="id-ID" sz="2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Kontak langsung</a:t>
            </a:r>
            <a:endParaRPr lang="id-ID" altLang="id-ID" sz="2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 eaLnBrk="1" hangingPunct="1">
              <a:buClr>
                <a:srgbClr val="FF0000"/>
              </a:buClr>
              <a:buFont typeface="Wingdings 3" panose="05040102010807070707" pitchFamily="18" charset="2"/>
              <a:buNone/>
            </a:pPr>
            <a:endParaRPr lang="en-US" altLang="id-ID" sz="23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578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22500"/>
            <a:ext cx="45974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39763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GB" sz="3600" dirty="0">
                <a:solidFill>
                  <a:schemeClr val="bg1"/>
                </a:solidFill>
              </a:rPr>
              <a:t>History of Influenza Pandemics in 20</a:t>
            </a:r>
            <a:r>
              <a:rPr lang="en-GB" sz="3600" baseline="30000" dirty="0">
                <a:solidFill>
                  <a:schemeClr val="bg1"/>
                </a:solidFill>
              </a:rPr>
              <a:t>th</a:t>
            </a:r>
            <a:r>
              <a:rPr lang="en-GB" sz="3600" dirty="0">
                <a:solidFill>
                  <a:schemeClr val="bg1"/>
                </a:solidFill>
              </a:rPr>
              <a:t> Century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379413" y="5345113"/>
            <a:ext cx="1001712" cy="4683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id-ID" sz="2400">
                <a:solidFill>
                  <a:schemeClr val="bg1"/>
                </a:solidFill>
                <a:latin typeface="Times New Roman" panose="02020603050405020304" pitchFamily="18" charset="0"/>
              </a:rPr>
              <a:t>H1N1</a:t>
            </a:r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2927350" y="5576888"/>
            <a:ext cx="1066800" cy="4683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id-ID" sz="2400">
                <a:solidFill>
                  <a:schemeClr val="bg1"/>
                </a:solidFill>
                <a:latin typeface="Times New Roman" panose="02020603050405020304" pitchFamily="18" charset="0"/>
              </a:rPr>
              <a:t>H2N2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4956175" y="5221288"/>
            <a:ext cx="1081088" cy="4683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id-ID" sz="2400">
                <a:solidFill>
                  <a:schemeClr val="bg1"/>
                </a:solidFill>
                <a:latin typeface="Times New Roman" panose="02020603050405020304" pitchFamily="18" charset="0"/>
              </a:rPr>
              <a:t>H3N2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128588" y="3886200"/>
            <a:ext cx="2174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id-ID" sz="1400">
                <a:solidFill>
                  <a:schemeClr val="bg1"/>
                </a:solidFill>
                <a:latin typeface="Arial Narrow" panose="020B0606020202030204" pitchFamily="34" charset="0"/>
              </a:rPr>
              <a:t>1918: </a:t>
            </a:r>
            <a:r>
              <a:rPr lang="en-GB" altLang="en-US" sz="1400">
                <a:solidFill>
                  <a:schemeClr val="bg1"/>
                </a:solidFill>
                <a:latin typeface="Arial Narrow" panose="020B0606020202030204" pitchFamily="34" charset="0"/>
              </a:rPr>
              <a:t>“</a:t>
            </a:r>
            <a:r>
              <a:rPr lang="en-GB" altLang="id-ID" sz="1400">
                <a:solidFill>
                  <a:schemeClr val="bg1"/>
                </a:solidFill>
                <a:latin typeface="Arial Narrow" panose="020B0606020202030204" pitchFamily="34" charset="0"/>
              </a:rPr>
              <a:t>Spanish Flu</a:t>
            </a:r>
            <a:r>
              <a:rPr lang="en-GB" altLang="en-US" sz="1400">
                <a:solidFill>
                  <a:schemeClr val="bg1"/>
                </a:solidFill>
                <a:latin typeface="Arial Narrow" panose="020B0606020202030204" pitchFamily="34" charset="0"/>
              </a:rPr>
              <a:t>”</a:t>
            </a:r>
            <a:endParaRPr lang="en-GB" altLang="id-ID" sz="1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2366963" y="4191000"/>
            <a:ext cx="2395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id-ID" sz="1400">
                <a:solidFill>
                  <a:schemeClr val="bg1"/>
                </a:solidFill>
                <a:latin typeface="Arial Narrow" panose="020B0606020202030204" pitchFamily="34" charset="0"/>
              </a:rPr>
              <a:t>1957: </a:t>
            </a:r>
            <a:r>
              <a:rPr lang="en-GB" altLang="en-US" sz="1400">
                <a:solidFill>
                  <a:schemeClr val="bg1"/>
                </a:solidFill>
                <a:latin typeface="Arial Narrow" panose="020B0606020202030204" pitchFamily="34" charset="0"/>
              </a:rPr>
              <a:t>“</a:t>
            </a:r>
            <a:r>
              <a:rPr lang="en-GB" altLang="id-ID" sz="1400">
                <a:solidFill>
                  <a:schemeClr val="bg1"/>
                </a:solidFill>
                <a:latin typeface="Arial Narrow" panose="020B0606020202030204" pitchFamily="34" charset="0"/>
              </a:rPr>
              <a:t>Asian Flu</a:t>
            </a:r>
            <a:r>
              <a:rPr lang="en-GB" altLang="en-US" sz="1400">
                <a:solidFill>
                  <a:schemeClr val="bg1"/>
                </a:solidFill>
                <a:latin typeface="Arial Narrow" panose="020B0606020202030204" pitchFamily="34" charset="0"/>
              </a:rPr>
              <a:t>”</a:t>
            </a:r>
            <a:endParaRPr lang="en-GB" altLang="id-ID" sz="1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4670425" y="3719513"/>
            <a:ext cx="2290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id-ID" sz="1200">
                <a:solidFill>
                  <a:schemeClr val="bg1"/>
                </a:solidFill>
                <a:latin typeface="Arial Narrow" panose="020B0606020202030204" pitchFamily="34" charset="0"/>
              </a:rPr>
              <a:t>1968: </a:t>
            </a:r>
            <a:r>
              <a:rPr lang="en-GB" altLang="en-US" sz="1200">
                <a:solidFill>
                  <a:schemeClr val="bg1"/>
                </a:solidFill>
                <a:latin typeface="Arial Narrow" panose="020B0606020202030204" pitchFamily="34" charset="0"/>
              </a:rPr>
              <a:t>“</a:t>
            </a:r>
            <a:r>
              <a:rPr lang="en-GB" altLang="id-ID" sz="1200">
                <a:solidFill>
                  <a:schemeClr val="bg1"/>
                </a:solidFill>
                <a:latin typeface="Arial Narrow" panose="020B0606020202030204" pitchFamily="34" charset="0"/>
              </a:rPr>
              <a:t>Hong </a:t>
            </a:r>
            <a:r>
              <a:rPr lang="en-GB" altLang="id-ID" sz="1400">
                <a:solidFill>
                  <a:schemeClr val="bg1"/>
                </a:solidFill>
                <a:latin typeface="Arial Narrow" panose="020B0606020202030204" pitchFamily="34" charset="0"/>
              </a:rPr>
              <a:t>Kong</a:t>
            </a:r>
            <a:r>
              <a:rPr lang="en-GB" altLang="id-ID" sz="1200">
                <a:solidFill>
                  <a:schemeClr val="bg1"/>
                </a:solidFill>
                <a:latin typeface="Arial Narrow" panose="020B0606020202030204" pitchFamily="34" charset="0"/>
              </a:rPr>
              <a:t> Flu</a:t>
            </a:r>
            <a:r>
              <a:rPr lang="en-GB" altLang="en-US" sz="1200">
                <a:solidFill>
                  <a:schemeClr val="bg1"/>
                </a:solidFill>
                <a:latin typeface="Arial Narrow" panose="020B0606020202030204" pitchFamily="34" charset="0"/>
              </a:rPr>
              <a:t>”</a:t>
            </a:r>
            <a:endParaRPr lang="en-GB" altLang="id-ID" sz="12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77833" name="Object 9"/>
          <p:cNvGraphicFramePr>
            <a:graphicFrameLocks noChangeAspect="1"/>
          </p:cNvGraphicFramePr>
          <p:nvPr/>
        </p:nvGraphicFramePr>
        <p:xfrm>
          <a:off x="2693988" y="1268413"/>
          <a:ext cx="1857375" cy="282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9" name="Clip" r:id="rId4" imgW="2295238" imgH="3295238" progId="MS_ClipArt_Gallery.2">
                  <p:embed/>
                </p:oleObj>
              </mc:Choice>
              <mc:Fallback>
                <p:oleObj name="Clip" r:id="rId4" imgW="2295238" imgH="3295238" progId="MS_ClipArt_Gallery.2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8" y="1268413"/>
                        <a:ext cx="1857375" cy="282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4" name="Object 10"/>
          <p:cNvGraphicFramePr>
            <a:graphicFrameLocks noChangeAspect="1"/>
          </p:cNvGraphicFramePr>
          <p:nvPr/>
        </p:nvGraphicFramePr>
        <p:xfrm>
          <a:off x="4725988" y="1295400"/>
          <a:ext cx="2128837" cy="239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0" name="Clip" r:id="rId6" imgW="3295238" imgH="2295238" progId="MS_ClipArt_Gallery.2">
                  <p:embed/>
                </p:oleObj>
              </mc:Choice>
              <mc:Fallback>
                <p:oleObj name="Clip" r:id="rId6" imgW="3295238" imgH="2295238" progId="MS_ClipArt_Gallery.2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988" y="1295400"/>
                        <a:ext cx="2128837" cy="239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35" name="Text Box 11"/>
          <p:cNvSpPr txBox="1">
            <a:spLocks noChangeArrowheads="1"/>
          </p:cNvSpPr>
          <p:nvPr/>
        </p:nvSpPr>
        <p:spPr bwMode="auto">
          <a:xfrm>
            <a:off x="128588" y="4244975"/>
            <a:ext cx="2225675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d-ID" sz="1600">
                <a:solidFill>
                  <a:schemeClr val="bg1"/>
                </a:solidFill>
                <a:latin typeface="Arial Narrow" panose="020B0606020202030204" pitchFamily="34" charset="0"/>
              </a:rPr>
              <a:t>40-50 million deaths*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d-ID" sz="1600">
                <a:solidFill>
                  <a:schemeClr val="bg1"/>
                </a:solidFill>
                <a:latin typeface="Arial Narrow" panose="020B0606020202030204" pitchFamily="34" charset="0"/>
              </a:rPr>
              <a:t>CFR 2-3%*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d-ID" sz="1600">
                <a:solidFill>
                  <a:schemeClr val="bg1"/>
                </a:solidFill>
                <a:latin typeface="Arial Narrow" panose="020B0606020202030204" pitchFamily="34" charset="0"/>
              </a:rPr>
              <a:t>Most affected Young Adult</a:t>
            </a:r>
          </a:p>
        </p:txBody>
      </p:sp>
      <p:sp>
        <p:nvSpPr>
          <p:cNvPr id="77836" name="Text Box 12"/>
          <p:cNvSpPr txBox="1">
            <a:spLocks noChangeArrowheads="1"/>
          </p:cNvSpPr>
          <p:nvPr/>
        </p:nvSpPr>
        <p:spPr bwMode="auto">
          <a:xfrm>
            <a:off x="2787650" y="4483100"/>
            <a:ext cx="197485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d-ID" sz="1600">
                <a:solidFill>
                  <a:schemeClr val="bg1"/>
                </a:solidFill>
                <a:latin typeface="Arial Narrow" panose="020B0606020202030204" pitchFamily="34" charset="0"/>
              </a:rPr>
              <a:t>1-4 million deaths*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d-ID" sz="1600">
                <a:solidFill>
                  <a:schemeClr val="bg1"/>
                </a:solidFill>
                <a:latin typeface="Arial Narrow" panose="020B0606020202030204" pitchFamily="34" charset="0"/>
              </a:rPr>
              <a:t>CFR &lt; 0.2%*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d-ID" sz="1600">
                <a:solidFill>
                  <a:schemeClr val="bg1"/>
                </a:solidFill>
                <a:latin typeface="Arial Narrow" panose="020B0606020202030204" pitchFamily="34" charset="0"/>
              </a:rPr>
              <a:t>All age groups</a:t>
            </a:r>
          </a:p>
        </p:txBody>
      </p:sp>
      <p:sp>
        <p:nvSpPr>
          <p:cNvPr id="77837" name="Text Box 13"/>
          <p:cNvSpPr txBox="1">
            <a:spLocks noChangeArrowheads="1"/>
          </p:cNvSpPr>
          <p:nvPr/>
        </p:nvSpPr>
        <p:spPr bwMode="auto">
          <a:xfrm>
            <a:off x="4762500" y="4103688"/>
            <a:ext cx="1992313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d-ID" sz="1000">
                <a:solidFill>
                  <a:schemeClr val="bg1"/>
                </a:solidFill>
                <a:latin typeface="Arial Narrow" panose="020B0606020202030204" pitchFamily="34" charset="0"/>
              </a:rPr>
              <a:t>1 -4 million deaths*</a:t>
            </a:r>
          </a:p>
          <a:p>
            <a:pPr algn="just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id-ID" sz="1600">
                <a:solidFill>
                  <a:schemeClr val="bg1"/>
                </a:solidFill>
                <a:latin typeface="Arial Narrow" panose="020B0606020202030204" pitchFamily="34" charset="0"/>
              </a:rPr>
              <a:t>CFR &lt; 0.2%*</a:t>
            </a:r>
          </a:p>
          <a:p>
            <a:pPr algn="just"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id-ID" sz="1600">
                <a:solidFill>
                  <a:schemeClr val="bg1"/>
                </a:solidFill>
                <a:latin typeface="Arial Narrow" panose="020B0606020202030204" pitchFamily="34" charset="0"/>
              </a:rPr>
              <a:t>All age groups</a:t>
            </a:r>
          </a:p>
        </p:txBody>
      </p:sp>
      <p:pic>
        <p:nvPicPr>
          <p:cNvPr id="77838" name="Picture 14" descr="Ncp160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2225"/>
            <a:ext cx="2439988" cy="2511425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839" name="Text Box 17"/>
          <p:cNvSpPr txBox="1">
            <a:spLocks noChangeArrowheads="1"/>
          </p:cNvSpPr>
          <p:nvPr/>
        </p:nvSpPr>
        <p:spPr bwMode="auto">
          <a:xfrm>
            <a:off x="7053263" y="3254375"/>
            <a:ext cx="21415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id-ID" sz="1400">
                <a:solidFill>
                  <a:schemeClr val="bg1"/>
                </a:solidFill>
                <a:latin typeface="Arial Narrow" panose="020B0606020202030204" pitchFamily="34" charset="0"/>
              </a:rPr>
              <a:t>2009: </a:t>
            </a:r>
            <a:r>
              <a:rPr lang="en-GB" altLang="en-US" sz="1400">
                <a:solidFill>
                  <a:schemeClr val="bg1"/>
                </a:solidFill>
                <a:latin typeface="Arial Narrow" panose="020B0606020202030204" pitchFamily="34" charset="0"/>
              </a:rPr>
              <a:t>“</a:t>
            </a:r>
            <a:r>
              <a:rPr lang="en-GB" altLang="id-ID" sz="1400">
                <a:solidFill>
                  <a:schemeClr val="bg1"/>
                </a:solidFill>
                <a:latin typeface="Arial Narrow" panose="020B0606020202030204" pitchFamily="34" charset="0"/>
              </a:rPr>
              <a:t>Swine Flu</a:t>
            </a:r>
            <a:r>
              <a:rPr lang="en-GB" altLang="en-US" sz="1400">
                <a:solidFill>
                  <a:schemeClr val="bg1"/>
                </a:solidFill>
                <a:latin typeface="Arial Narrow" panose="020B0606020202030204" pitchFamily="34" charset="0"/>
              </a:rPr>
              <a:t>”</a:t>
            </a:r>
            <a:endParaRPr lang="en-GB" altLang="id-ID" sz="14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7840" name="Text Box 18"/>
          <p:cNvSpPr txBox="1">
            <a:spLocks noChangeArrowheads="1"/>
          </p:cNvSpPr>
          <p:nvPr/>
        </p:nvSpPr>
        <p:spPr bwMode="auto">
          <a:xfrm>
            <a:off x="7021513" y="3598863"/>
            <a:ext cx="1893887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d-ID" sz="1700">
                <a:solidFill>
                  <a:schemeClr val="bg1"/>
                </a:solidFill>
                <a:latin typeface="Arial Narrow" panose="020B0606020202030204" pitchFamily="34" charset="0"/>
              </a:rPr>
              <a:t>100,000-400,000 deaths*</a:t>
            </a:r>
          </a:p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d-ID" sz="1700">
                <a:solidFill>
                  <a:schemeClr val="bg1"/>
                </a:solidFill>
                <a:latin typeface="Arial Narrow" panose="020B0606020202030204" pitchFamily="34" charset="0"/>
              </a:rPr>
              <a:t>CFR 0.02%*</a:t>
            </a:r>
          </a:p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id-ID" sz="1600">
                <a:solidFill>
                  <a:schemeClr val="bg1"/>
                </a:solidFill>
                <a:latin typeface="Arial Narrow" panose="020B0606020202030204" pitchFamily="34" charset="0"/>
              </a:rPr>
              <a:t>Children &amp; Young Adult</a:t>
            </a:r>
          </a:p>
        </p:txBody>
      </p:sp>
      <p:sp>
        <p:nvSpPr>
          <p:cNvPr id="77841" name="Text Box 19"/>
          <p:cNvSpPr txBox="1">
            <a:spLocks noChangeArrowheads="1"/>
          </p:cNvSpPr>
          <p:nvPr/>
        </p:nvSpPr>
        <p:spPr bwMode="auto">
          <a:xfrm>
            <a:off x="7475538" y="4876800"/>
            <a:ext cx="1000125" cy="4683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id-ID" sz="2400">
                <a:solidFill>
                  <a:schemeClr val="bg1"/>
                </a:solidFill>
                <a:latin typeface="Times New Roman" panose="02020603050405020304" pitchFamily="18" charset="0"/>
              </a:rPr>
              <a:t>H1N1</a:t>
            </a:r>
          </a:p>
        </p:txBody>
      </p:sp>
      <p:sp>
        <p:nvSpPr>
          <p:cNvPr id="77842" name="Text Box 20"/>
          <p:cNvSpPr txBox="1">
            <a:spLocks noChangeArrowheads="1"/>
          </p:cNvSpPr>
          <p:nvPr/>
        </p:nvSpPr>
        <p:spPr bwMode="auto">
          <a:xfrm>
            <a:off x="8018463" y="5764213"/>
            <a:ext cx="9144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1042988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1042988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id-ID" sz="1100">
                <a:solidFill>
                  <a:schemeClr val="tx2"/>
                </a:solidFill>
                <a:latin typeface="Times New Roman" panose="02020603050405020304" pitchFamily="18" charset="0"/>
              </a:rPr>
              <a:t>*) Estimated</a:t>
            </a:r>
          </a:p>
        </p:txBody>
      </p:sp>
      <p:pic>
        <p:nvPicPr>
          <p:cNvPr id="77843" name="Picture 5" descr="https://encrypted-tbn3.gstatic.com/images?q=tbn:ANd9GcSHKPHAkckswtgUQ0Hfg46omw0qqBEk0amxYGkOJuyH1AxVhbFH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1295400"/>
            <a:ext cx="2174875" cy="180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xplosion 1 1"/>
          <p:cNvSpPr/>
          <p:nvPr/>
        </p:nvSpPr>
        <p:spPr>
          <a:xfrm>
            <a:off x="6175375" y="5121275"/>
            <a:ext cx="1571625" cy="1382713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H5N1</a:t>
            </a:r>
          </a:p>
        </p:txBody>
      </p:sp>
      <p:sp>
        <p:nvSpPr>
          <p:cNvPr id="21" name="Explosion 1 20"/>
          <p:cNvSpPr/>
          <p:nvPr/>
        </p:nvSpPr>
        <p:spPr>
          <a:xfrm>
            <a:off x="4008438" y="5357813"/>
            <a:ext cx="1571625" cy="1384300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H7N9</a:t>
            </a:r>
          </a:p>
        </p:txBody>
      </p:sp>
      <p:sp>
        <p:nvSpPr>
          <p:cNvPr id="22" name="Explosion 1 21"/>
          <p:cNvSpPr/>
          <p:nvPr/>
        </p:nvSpPr>
        <p:spPr>
          <a:xfrm>
            <a:off x="1381125" y="5454650"/>
            <a:ext cx="1570038" cy="1384300"/>
          </a:xfrm>
          <a:prstGeom prst="irregularSeal1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HxNy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2362200"/>
            <a:ext cx="54102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id-ID" sz="3600" b="1" dirty="0">
                <a:solidFill>
                  <a:schemeClr val="bg1"/>
                </a:solidFill>
                <a:latin typeface="+mn-lt"/>
              </a:rPr>
              <a:t>Situasi Epidemiologi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8188"/>
            <a:ext cx="9144000" cy="612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66900" y="93663"/>
            <a:ext cx="54102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id-ID" sz="3600" b="1" dirty="0">
                <a:solidFill>
                  <a:schemeClr val="bg1"/>
                </a:solidFill>
                <a:latin typeface="+mn-lt"/>
              </a:rPr>
              <a:t>Situasi Epidemiologi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1E71EB-5FDB-4C0D-94A0-13F81CF5166D}" type="slidenum">
              <a:rPr lang="en-US" altLang="en-US" sz="1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3971" name="Chart 4"/>
          <p:cNvGraphicFramePr>
            <a:graphicFrameLocks/>
          </p:cNvGraphicFramePr>
          <p:nvPr/>
        </p:nvGraphicFramePr>
        <p:xfrm>
          <a:off x="433388" y="787400"/>
          <a:ext cx="8456612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3" name="Chart" r:id="rId3" imgW="8461981" imgH="5285690" progId="Excel.Chart.8">
                  <p:embed/>
                </p:oleObj>
              </mc:Choice>
              <mc:Fallback>
                <p:oleObj name="Chart" r:id="rId3" imgW="8461981" imgH="5285690" progId="Excel.Chart.8">
                  <p:embed/>
                  <p:pic>
                    <p:nvPicPr>
                      <p:cNvPr id="0" name="Char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8" y="787400"/>
                        <a:ext cx="8456612" cy="528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021D91A-5CA6-454F-8D2C-4DBCB16E0D8A}" type="slidenum">
              <a:rPr lang="en-US" altLang="en-US" sz="1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4995" name="Chart 4"/>
          <p:cNvGraphicFramePr>
            <a:graphicFrameLocks/>
          </p:cNvGraphicFramePr>
          <p:nvPr/>
        </p:nvGraphicFramePr>
        <p:xfrm>
          <a:off x="1092200" y="1016000"/>
          <a:ext cx="7493000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7" name="Chart" r:id="rId3" imgW="7498730" imgH="5291787" progId="Excel.Chart.8">
                  <p:embed/>
                </p:oleObj>
              </mc:Choice>
              <mc:Fallback>
                <p:oleObj name="Chart" r:id="rId3" imgW="7498730" imgH="5291787" progId="Excel.Chart.8">
                  <p:embed/>
                  <p:pic>
                    <p:nvPicPr>
                      <p:cNvPr id="0" name="Char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1016000"/>
                        <a:ext cx="7493000" cy="528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>
          <a:xfrm>
            <a:off x="107950" y="152400"/>
            <a:ext cx="9144000" cy="1014413"/>
          </a:xfrm>
        </p:spPr>
        <p:txBody>
          <a:bodyPr/>
          <a:lstStyle/>
          <a:p>
            <a:pPr algn="ctr"/>
            <a:r>
              <a:rPr lang="de-DE" altLang="en-US" sz="3200">
                <a:solidFill>
                  <a:schemeClr val="bg1"/>
                </a:solidFill>
              </a:rPr>
              <a:t>Flu Burung A (H5N1, H5N6, H7N9), H9N2 </a:t>
            </a:r>
            <a:br>
              <a:rPr lang="de-DE" altLang="en-US" sz="3200">
                <a:solidFill>
                  <a:schemeClr val="bg1"/>
                </a:solidFill>
              </a:rPr>
            </a:br>
            <a:r>
              <a:rPr lang="de-DE" altLang="en-US" sz="1200">
                <a:solidFill>
                  <a:schemeClr val="bg1"/>
                </a:solidFill>
              </a:rPr>
              <a:t>(Data mg 5, 2018)</a:t>
            </a:r>
            <a:br>
              <a:rPr lang="de-DE" altLang="en-US" sz="1200">
                <a:solidFill>
                  <a:schemeClr val="bg1"/>
                </a:solidFill>
              </a:rPr>
            </a:br>
            <a:endParaRPr lang="en-US" altLang="en-US" sz="320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7950" y="1335088"/>
          <a:ext cx="8928099" cy="572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3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2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97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78202" marR="78202" marT="39098" marB="390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Situasi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Global</a:t>
                      </a:r>
                    </a:p>
                  </a:txBody>
                  <a:tcPr marL="78202" marR="78202" marT="39098" marB="3909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Situasi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Indonesia</a:t>
                      </a:r>
                    </a:p>
                  </a:txBody>
                  <a:tcPr marL="78202" marR="78202" marT="39098" marB="390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56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78202" marR="78202" marT="39098" marB="39098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H5N1</a:t>
                      </a:r>
                      <a:endParaRPr lang="en-US" sz="1500" dirty="0"/>
                    </a:p>
                  </a:txBody>
                  <a:tcPr marL="78202" marR="78202" marT="39098" marB="39098"/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8202" marR="78202" marT="39098" marB="390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9115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8202" marR="78202" marT="39098" marB="39098"/>
                </a:tc>
                <a:tc>
                  <a:txBody>
                    <a:bodyPr/>
                    <a:lstStyle/>
                    <a:p>
                      <a:r>
                        <a:rPr lang="de-DE" sz="2100" dirty="0"/>
                        <a:t>Kumulatif kasus Influenza A(H5N1) sejak tahun 2003 sampai 2018 sebanyak 859 kasus dengan 453 kasus kematian, CFR 52,73%</a:t>
                      </a:r>
                    </a:p>
                    <a:p>
                      <a:endParaRPr lang="de-DE" sz="2100" dirty="0"/>
                    </a:p>
                    <a:p>
                      <a:r>
                        <a:rPr lang="de-DE" sz="2100" dirty="0" err="1"/>
                        <a:t>Negara</a:t>
                      </a:r>
                      <a:r>
                        <a:rPr lang="de-DE" sz="2100" dirty="0"/>
                        <a:t> </a:t>
                      </a:r>
                      <a:r>
                        <a:rPr lang="de-DE" sz="2100" dirty="0" err="1"/>
                        <a:t>yang</a:t>
                      </a:r>
                      <a:r>
                        <a:rPr lang="de-DE" sz="2100" dirty="0"/>
                        <a:t> </a:t>
                      </a:r>
                      <a:r>
                        <a:rPr lang="de-DE" sz="2100" dirty="0" err="1"/>
                        <a:t>melaporkan</a:t>
                      </a:r>
                      <a:r>
                        <a:rPr lang="de-DE" sz="2100" dirty="0"/>
                        <a:t> </a:t>
                      </a:r>
                      <a:r>
                        <a:rPr lang="de-DE" sz="2100" dirty="0" err="1"/>
                        <a:t>kasus</a:t>
                      </a:r>
                      <a:r>
                        <a:rPr lang="de-DE" sz="2100" dirty="0"/>
                        <a:t> Influenza A (H5N1) </a:t>
                      </a:r>
                      <a:r>
                        <a:rPr lang="de-DE" sz="2100" dirty="0" err="1"/>
                        <a:t>pada</a:t>
                      </a:r>
                      <a:r>
                        <a:rPr lang="de-DE" sz="2100" dirty="0"/>
                        <a:t> </a:t>
                      </a:r>
                      <a:r>
                        <a:rPr lang="de-DE" sz="2100" dirty="0" err="1"/>
                        <a:t>tahun</a:t>
                      </a:r>
                      <a:r>
                        <a:rPr lang="de-DE" sz="2100" dirty="0"/>
                        <a:t> 2017 </a:t>
                      </a:r>
                      <a:r>
                        <a:rPr lang="de-DE" sz="2100" dirty="0" err="1"/>
                        <a:t>yaitu</a:t>
                      </a:r>
                      <a:r>
                        <a:rPr lang="de-DE" sz="2100" dirty="0"/>
                        <a:t> </a:t>
                      </a:r>
                      <a:r>
                        <a:rPr lang="de-DE" sz="2100" dirty="0" err="1"/>
                        <a:t>Mesir</a:t>
                      </a:r>
                      <a:r>
                        <a:rPr lang="de-DE" sz="2100" dirty="0"/>
                        <a:t> (3 Kasus </a:t>
                      </a:r>
                      <a:r>
                        <a:rPr lang="de-DE" sz="2100" dirty="0" err="1"/>
                        <a:t>dengan</a:t>
                      </a:r>
                      <a:r>
                        <a:rPr lang="de-DE" sz="2100" dirty="0"/>
                        <a:t> 1 </a:t>
                      </a:r>
                      <a:r>
                        <a:rPr lang="de-DE" sz="2100" dirty="0" err="1"/>
                        <a:t>Kematian</a:t>
                      </a:r>
                      <a:r>
                        <a:rPr lang="de-DE" sz="2100" dirty="0"/>
                        <a:t>.)</a:t>
                      </a:r>
                    </a:p>
                    <a:p>
                      <a:endParaRPr lang="en-US" sz="2100" dirty="0"/>
                    </a:p>
                  </a:txBody>
                  <a:tcPr marL="78202" marR="78202" marT="39098" marB="39098"/>
                </a:tc>
                <a:tc>
                  <a:txBody>
                    <a:bodyPr/>
                    <a:lstStyle/>
                    <a:p>
                      <a:r>
                        <a:rPr lang="de-DE" sz="2100" dirty="0"/>
                        <a:t>Kasus </a:t>
                      </a:r>
                      <a:r>
                        <a:rPr lang="de-DE" sz="2100" dirty="0" err="1"/>
                        <a:t>konfirmasi</a:t>
                      </a:r>
                      <a:r>
                        <a:rPr lang="de-DE" sz="2100" dirty="0"/>
                        <a:t> :</a:t>
                      </a:r>
                    </a:p>
                    <a:p>
                      <a:r>
                        <a:rPr lang="de-DE" sz="2100" dirty="0"/>
                        <a:t>Kumulatif kasus A(H5N1) sejak tahun 2005 sampai tahun 2018 sebanyak 199 kasus dengan 167 kematian (CFR 83,9%.) dan 1 kasus masih dalam pemeriksaan.</a:t>
                      </a:r>
                    </a:p>
                    <a:p>
                      <a:endParaRPr lang="de-DE" sz="2100" dirty="0"/>
                    </a:p>
                  </a:txBody>
                  <a:tcPr marL="78202" marR="78202" marT="39098" marB="390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9375" y="196850"/>
          <a:ext cx="9064625" cy="6689726"/>
        </p:xfrm>
        <a:graphic>
          <a:graphicData uri="http://schemas.openxmlformats.org/drawingml/2006/table">
            <a:tbl>
              <a:tblPr/>
              <a:tblGrid>
                <a:gridCol w="601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1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393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No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Situasi Global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Situasi Indonesia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1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2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H5N6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8385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k-SK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Kumulatif kasus A(H5N6) sejak tahun 2013 sampai 7 Desember 2016 sebanyak 16 kasus dengan 6 kematian (CFR 37,5%)  di negara China (Kasus terakhir dilaporkan pada 1 Desember 2016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k-SK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Kumulatif kasus A(H5N6) sejak tahun 2013 sampai dengan </a:t>
                      </a:r>
                      <a:r>
                        <a:rPr kumimoji="0" lang="en-AU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MINGGU V MASIH NIHIL</a:t>
                      </a:r>
                      <a:endParaRPr kumimoji="0" lang="sk-SK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1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3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H7N9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348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Kumulatif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kasus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flu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burung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A(H7N9)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sejak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tahun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2013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sampai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9 September 2017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dilaporkan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sebanyak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1.562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kasus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konfirmasi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dengan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607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kematian</a:t>
                      </a:r>
                      <a:endParaRPr kumimoji="0" lang="en-US" alt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E7E7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Kasus konfirmasi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Kumulatif kasus sejak tahun 2013 sampai saat ini adalah nihil.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210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4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H9N2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4433"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E7E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Kumulatif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kasus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flu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burung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A(H9N2)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pada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tahun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2017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sebanyak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3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kasus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.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Kasus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terakhir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dilaporkan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pada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30 </a:t>
                      </a:r>
                      <a:r>
                        <a:rPr kumimoji="0" lang="en-US" altLang="en-US" sz="2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Juni</a:t>
                      </a:r>
                      <a:r>
                        <a:rPr kumimoji="0" lang="en-US" alt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-128"/>
                        </a:rPr>
                        <a:t> 2017 di China</a:t>
                      </a: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E7E7"/>
                    </a:solidFill>
                  </a:tcPr>
                </a:tc>
                <a:tc>
                  <a:txBody>
                    <a:bodyPr/>
                    <a:lstStyle>
                      <a:lvl1pPr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>
                          <a:solidFill>
                            <a:schemeClr val="tx1"/>
                          </a:solidFill>
                          <a:latin typeface="Century Gothic" charset="0"/>
                        </a:defRPr>
                      </a:lvl1pPr>
                      <a:lvl2pPr marL="742950" indent="-28575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2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2pPr>
                      <a:lvl3pPr marL="11430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400">
                          <a:solidFill>
                            <a:schemeClr val="tx1"/>
                          </a:solidFill>
                          <a:latin typeface="Century Gothic" charset="0"/>
                        </a:defRPr>
                      </a:lvl3pPr>
                      <a:lvl4pPr marL="16002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4pPr>
                      <a:lvl5pPr marL="2057400" indent="-228600" defTabSz="4572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buFont typeface="Wingdings 3" charset="2"/>
                        <a:defRPr sz="1200">
                          <a:solidFill>
                            <a:schemeClr val="tx1"/>
                          </a:solidFill>
                          <a:latin typeface="Century Gothi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78191" marR="78191" marT="39085" marB="3908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26B2FE-8BDE-42D1-828B-278DBA708705}" type="slidenum">
              <a:rPr lang="en-US" altLang="en-US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3011" name="TextBox 2"/>
          <p:cNvSpPr txBox="1">
            <a:spLocks noChangeArrowheads="1"/>
          </p:cNvSpPr>
          <p:nvPr/>
        </p:nvSpPr>
        <p:spPr bwMode="auto">
          <a:xfrm>
            <a:off x="612775" y="295275"/>
            <a:ext cx="746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4800">
                <a:solidFill>
                  <a:schemeClr val="bg1"/>
                </a:solidFill>
                <a:latin typeface="Arial" panose="020B0604020202020204" pitchFamily="34" charset="0"/>
              </a:rPr>
              <a:t>PARADIGMA SEHAT</a:t>
            </a:r>
          </a:p>
        </p:txBody>
      </p:sp>
      <p:pic>
        <p:nvPicPr>
          <p:cNvPr id="430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481032">
            <a:off x="1196181" y="4641057"/>
            <a:ext cx="334486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49127">
            <a:off x="2356470" y="1124304"/>
            <a:ext cx="3384874" cy="2532568"/>
          </a:xfrm>
          <a:prstGeom prst="rect">
            <a:avLst/>
          </a:prstGeom>
          <a:effectLst>
            <a:glow rad="1625600">
              <a:srgbClr val="00B0F0">
                <a:alpha val="80000"/>
              </a:srgbClr>
            </a:glow>
            <a:reflection blurRad="6350" stA="50000" endA="300" endPos="55500" dist="101600" dir="5400000" sy="-100000" algn="bl" rotWithShape="0"/>
          </a:effectLst>
        </p:spPr>
      </p:pic>
      <p:pic>
        <p:nvPicPr>
          <p:cNvPr id="4301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73611">
            <a:off x="4742656" y="4663282"/>
            <a:ext cx="40052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ext Box 5"/>
          <p:cNvSpPr txBox="1">
            <a:spLocks noChangeArrowheads="1"/>
          </p:cNvSpPr>
          <p:nvPr/>
        </p:nvSpPr>
        <p:spPr bwMode="auto">
          <a:xfrm>
            <a:off x="1143000" y="857250"/>
            <a:ext cx="6858000" cy="5429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FF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2900">
              <a:solidFill>
                <a:srgbClr val="0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0243" name="Rectangle 4"/>
          <p:cNvSpPr>
            <a:spLocks noChangeArrowheads="1"/>
          </p:cNvSpPr>
          <p:nvPr/>
        </p:nvSpPr>
        <p:spPr bwMode="auto">
          <a:xfrm>
            <a:off x="1143000" y="527050"/>
            <a:ext cx="6597650" cy="749300"/>
          </a:xfrm>
          <a:prstGeom prst="rect">
            <a:avLst/>
          </a:prstGeom>
          <a:noFill/>
          <a:ln w="9525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078" dirty="0">
                <a:solidFill>
                  <a:srgbClr val="000404"/>
                </a:solidFill>
                <a:ea typeface="MS PGothic" charset="-128"/>
              </a:rPr>
              <a:t>INFLUENZA A(H5N1) / AI/FB</a:t>
            </a:r>
          </a:p>
          <a:p>
            <a:pPr algn="ctr" eaLnBrk="1" hangingPunct="1">
              <a:defRPr/>
            </a:pPr>
            <a:r>
              <a:rPr lang="en-US" altLang="en-US" sz="3078" dirty="0">
                <a:solidFill>
                  <a:srgbClr val="000404"/>
                </a:solidFill>
                <a:ea typeface="MS PGothic" charset="-128"/>
              </a:rPr>
              <a:t>di INDONESIA</a:t>
            </a:r>
          </a:p>
        </p:txBody>
      </p:sp>
      <p:sp>
        <p:nvSpPr>
          <p:cNvPr id="89092" name="Rectangle 3"/>
          <p:cNvSpPr txBox="1">
            <a:spLocks noChangeArrowheads="1"/>
          </p:cNvSpPr>
          <p:nvPr/>
        </p:nvSpPr>
        <p:spPr bwMode="auto">
          <a:xfrm>
            <a:off x="530225" y="1608138"/>
            <a:ext cx="82772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7175" indent="-257175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557213" indent="-214313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300">
                <a:solidFill>
                  <a:srgbClr val="000000"/>
                </a:solidFill>
                <a:latin typeface="Arial" panose="020B0604020202020204" pitchFamily="34" charset="0"/>
              </a:rPr>
              <a:t>FB pada manusia pertama dilaporkan pada Juni 2005</a:t>
            </a:r>
          </a:p>
          <a:p>
            <a:pPr>
              <a:spcBef>
                <a:spcPct val="5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300">
                <a:solidFill>
                  <a:srgbClr val="000000"/>
                </a:solidFill>
                <a:latin typeface="Arial" panose="020B0604020202020204" pitchFamily="34" charset="0"/>
              </a:rPr>
              <a:t>Kumulatif  Kasus FB sejak Juni 2005 –  </a:t>
            </a:r>
            <a:r>
              <a:rPr lang="id-ID" altLang="en-US" sz="2300">
                <a:solidFill>
                  <a:srgbClr val="000000"/>
                </a:solidFill>
                <a:latin typeface="Arial" panose="020B0604020202020204" pitchFamily="34" charset="0"/>
              </a:rPr>
              <a:t>Agustus 2016</a:t>
            </a:r>
            <a:r>
              <a:rPr lang="en-US" altLang="en-US" sz="23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</a:p>
          <a:p>
            <a:pPr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300">
                <a:solidFill>
                  <a:srgbClr val="000000"/>
                </a:solidFill>
                <a:latin typeface="Arial" panose="020B0604020202020204" pitchFamily="34" charset="0"/>
              </a:rPr>
              <a:t>200</a:t>
            </a:r>
            <a:r>
              <a:rPr lang="id-ID" altLang="en-US" sz="23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300">
                <a:solidFill>
                  <a:srgbClr val="000000"/>
                </a:solidFill>
                <a:latin typeface="Arial" panose="020B0604020202020204" pitchFamily="34" charset="0"/>
              </a:rPr>
              <a:t>kasus konfirmasi; meninggal 1</a:t>
            </a:r>
            <a:r>
              <a:rPr lang="id-ID" altLang="en-US" sz="2300">
                <a:solidFill>
                  <a:srgbClr val="000000"/>
                </a:solidFill>
                <a:latin typeface="Arial" panose="020B0604020202020204" pitchFamily="34" charset="0"/>
              </a:rPr>
              <a:t>6</a:t>
            </a:r>
            <a:r>
              <a:rPr lang="en-US" altLang="en-US" sz="2300">
                <a:solidFill>
                  <a:srgbClr val="000000"/>
                </a:solidFill>
                <a:latin typeface="Arial" panose="020B0604020202020204" pitchFamily="34" charset="0"/>
              </a:rPr>
              <a:t>8 (CFR= 84%)</a:t>
            </a:r>
          </a:p>
          <a:p>
            <a:pPr lvl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id-ID" altLang="en-US" sz="230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pt-BR" altLang="en-US" sz="2300">
                <a:solidFill>
                  <a:schemeClr val="bg1"/>
                </a:solidFill>
                <a:latin typeface="Arial" panose="020B0604020202020204" pitchFamily="34" charset="0"/>
              </a:rPr>
              <a:t>Tersebar di 15 Provinsi dan 58 Kab/Kota </a:t>
            </a:r>
          </a:p>
          <a:p>
            <a:pPr lvl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id-ID" altLang="en-US" sz="230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300">
                <a:solidFill>
                  <a:srgbClr val="000000"/>
                </a:solidFill>
                <a:latin typeface="Arial" panose="020B0604020202020204" pitchFamily="34" charset="0"/>
              </a:rPr>
              <a:t>Terdapat  17 klaster keluarga</a:t>
            </a:r>
            <a:endParaRPr lang="id-ID" altLang="en-US" sz="23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id-ID" altLang="en-US" sz="2300">
                <a:solidFill>
                  <a:srgbClr val="000000"/>
                </a:solidFill>
                <a:latin typeface="Arial" panose="020B0604020202020204" pitchFamily="34" charset="0"/>
              </a:rPr>
              <a:t> Dari Januari – Agustus 2016 belum ada dilaporkan Kasus Konfirmasi FB</a:t>
            </a:r>
          </a:p>
          <a:p>
            <a:pPr lvl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id-ID" altLang="en-US" sz="2300">
                <a:solidFill>
                  <a:srgbClr val="000000"/>
                </a:solidFill>
                <a:latin typeface="Arial" panose="020B0604020202020204" pitchFamily="34" charset="0"/>
              </a:rPr>
              <a:t>Mg Ke 36 : 1 kasus positif di Bali</a:t>
            </a:r>
            <a:endParaRPr lang="en-US" altLang="en-US" sz="23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lnSpc>
                <a:spcPct val="120000"/>
              </a:lnSpc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ü"/>
            </a:pPr>
            <a:endParaRPr lang="en-US" altLang="en-US" sz="23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>
          <a:xfrm>
            <a:off x="777875" y="496888"/>
            <a:ext cx="7588250" cy="1019175"/>
          </a:xfrm>
        </p:spPr>
        <p:txBody>
          <a:bodyPr/>
          <a:lstStyle/>
          <a:p>
            <a:pPr algn="ctr" eaLnBrk="1" hangingPunct="1"/>
            <a:r>
              <a:rPr lang="en-AU" altLang="id-ID"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SITUASI FLU BURUNG PADA MANUSIA DI INDONESIA </a:t>
            </a:r>
            <a:br>
              <a:rPr lang="en-AU" altLang="id-ID"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altLang="id-ID"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TAHUN 2005 – </a:t>
            </a:r>
            <a:r>
              <a:rPr lang="id-ID" altLang="id-ID"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</a:t>
            </a:r>
            <a:r>
              <a:rPr lang="en-AU" altLang="id-ID"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</a:t>
            </a:r>
            <a:r>
              <a:rPr lang="id-ID" altLang="id-ID" sz="2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AU" altLang="id-ID" sz="2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139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649413"/>
            <a:ext cx="6858000" cy="405765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Content Placeholder 2"/>
          <p:cNvSpPr>
            <a:spLocks noGrp="1"/>
          </p:cNvSpPr>
          <p:nvPr>
            <p:ph idx="1"/>
          </p:nvPr>
        </p:nvSpPr>
        <p:spPr>
          <a:xfrm>
            <a:off x="677863" y="1708150"/>
            <a:ext cx="7818437" cy="3948113"/>
          </a:xfrm>
        </p:spPr>
        <p:txBody>
          <a:bodyPr>
            <a:normAutofit fontScale="55000" lnSpcReduction="20000"/>
          </a:bodyPr>
          <a:lstStyle/>
          <a:p>
            <a:pPr marL="439821" indent="-439821">
              <a:buFont typeface="+mj-lt"/>
              <a:buAutoNum type="arabicPeriod"/>
              <a:defRPr/>
            </a:pPr>
            <a:endParaRPr lang="en-US" altLang="id-ID" sz="2700" dirty="0">
              <a:solidFill>
                <a:schemeClr val="bg1"/>
              </a:solidFill>
            </a:endParaRPr>
          </a:p>
          <a:p>
            <a:pPr marL="439821" indent="-439821">
              <a:buFont typeface="+mj-lt"/>
              <a:buAutoNum type="arabicPeriod"/>
              <a:defRPr/>
            </a:pPr>
            <a:r>
              <a:rPr lang="en-US" altLang="id-ID" sz="3249" b="1" dirty="0">
                <a:solidFill>
                  <a:schemeClr val="bg1"/>
                </a:solidFill>
              </a:rPr>
              <a:t>SURVEILANS ISPA BERAT INDONESIA (SIBI) DI 6 RUMAH SAKIT.</a:t>
            </a:r>
            <a:r>
              <a:rPr lang="en-US" altLang="en-US" sz="3249" b="1" dirty="0">
                <a:solidFill>
                  <a:schemeClr val="bg1"/>
                </a:solidFill>
              </a:rPr>
              <a:t> </a:t>
            </a:r>
          </a:p>
          <a:p>
            <a:pPr lvl="1">
              <a:buFont typeface="Wingdings 3" charset="2"/>
              <a:buChar char=""/>
              <a:defRPr/>
            </a:pPr>
            <a:r>
              <a:rPr lang="en-US" altLang="en-US" sz="2052" dirty="0">
                <a:solidFill>
                  <a:schemeClr val="bg1"/>
                </a:solidFill>
              </a:rPr>
              <a:t>      </a:t>
            </a:r>
            <a:r>
              <a:rPr lang="en-US" altLang="en-US" sz="3762" dirty="0" err="1">
                <a:solidFill>
                  <a:schemeClr val="bg1"/>
                </a:solidFill>
              </a:rPr>
              <a:t>Sampel</a:t>
            </a:r>
            <a:r>
              <a:rPr lang="en-US" altLang="en-US" sz="3762" dirty="0">
                <a:solidFill>
                  <a:schemeClr val="bg1"/>
                </a:solidFill>
              </a:rPr>
              <a:t> sentinel influenza (</a:t>
            </a:r>
            <a:r>
              <a:rPr lang="en-US" altLang="en-US" sz="3762" dirty="0" err="1">
                <a:solidFill>
                  <a:schemeClr val="bg1"/>
                </a:solidFill>
              </a:rPr>
              <a:t>diambil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dari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kasus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ispa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berat</a:t>
            </a:r>
            <a:r>
              <a:rPr lang="en-US" altLang="en-US" sz="3762" dirty="0">
                <a:solidFill>
                  <a:schemeClr val="bg1"/>
                </a:solidFill>
              </a:rPr>
              <a:t>) </a:t>
            </a:r>
            <a:r>
              <a:rPr lang="en-US" altLang="en-US" sz="3762" dirty="0" err="1">
                <a:solidFill>
                  <a:schemeClr val="bg1"/>
                </a:solidFill>
              </a:rPr>
              <a:t>dimaksudkan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untuk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memantau</a:t>
            </a:r>
            <a:r>
              <a:rPr lang="en-US" altLang="en-US" sz="3762" dirty="0">
                <a:solidFill>
                  <a:schemeClr val="bg1"/>
                </a:solidFill>
              </a:rPr>
              <a:t> sub-</a:t>
            </a:r>
            <a:r>
              <a:rPr lang="en-US" altLang="en-US" sz="3762" dirty="0" err="1">
                <a:solidFill>
                  <a:schemeClr val="bg1"/>
                </a:solidFill>
              </a:rPr>
              <a:t>tipe</a:t>
            </a:r>
            <a:r>
              <a:rPr lang="en-US" altLang="en-US" sz="3762" dirty="0">
                <a:solidFill>
                  <a:schemeClr val="bg1"/>
                </a:solidFill>
              </a:rPr>
              <a:t> virus influenza </a:t>
            </a:r>
            <a:r>
              <a:rPr lang="en-US" altLang="en-US" sz="3762" dirty="0" err="1">
                <a:solidFill>
                  <a:schemeClr val="bg1"/>
                </a:solidFill>
              </a:rPr>
              <a:t>dan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mendeteksi</a:t>
            </a:r>
            <a:r>
              <a:rPr lang="en-US" altLang="en-US" sz="3762" dirty="0">
                <a:solidFill>
                  <a:schemeClr val="bg1"/>
                </a:solidFill>
              </a:rPr>
              <a:t>  </a:t>
            </a:r>
            <a:r>
              <a:rPr lang="en-US" altLang="en-US" sz="3762" dirty="0" err="1">
                <a:solidFill>
                  <a:schemeClr val="bg1"/>
                </a:solidFill>
              </a:rPr>
              <a:t>kemungkinan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subtipe</a:t>
            </a:r>
            <a:r>
              <a:rPr lang="en-US" altLang="en-US" sz="3762" dirty="0">
                <a:solidFill>
                  <a:schemeClr val="bg1"/>
                </a:solidFill>
              </a:rPr>
              <a:t> virus influenza yang </a:t>
            </a:r>
            <a:r>
              <a:rPr lang="en-US" altLang="en-US" sz="3762" dirty="0" err="1">
                <a:solidFill>
                  <a:schemeClr val="bg1"/>
                </a:solidFill>
              </a:rPr>
              <a:t>berisiko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menimbulkan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pandemi</a:t>
            </a:r>
            <a:endParaRPr lang="en-US" altLang="en-US" sz="3762" dirty="0">
              <a:solidFill>
                <a:schemeClr val="bg1"/>
              </a:solidFill>
            </a:endParaRPr>
          </a:p>
          <a:p>
            <a:pPr lvl="1">
              <a:buFont typeface="Wingdings 3" charset="2"/>
              <a:buChar char=""/>
              <a:defRPr/>
            </a:pPr>
            <a:endParaRPr lang="en-US" altLang="en-US" sz="3762" dirty="0">
              <a:solidFill>
                <a:schemeClr val="bg1"/>
              </a:solidFill>
            </a:endParaRPr>
          </a:p>
          <a:p>
            <a:pPr marL="498192" indent="-439821">
              <a:buFont typeface="+mj-lt"/>
              <a:buAutoNum type="arabicPeriod"/>
              <a:defRPr/>
            </a:pPr>
            <a:r>
              <a:rPr lang="en-US" altLang="id-ID" sz="3384" b="1" dirty="0">
                <a:solidFill>
                  <a:schemeClr val="bg1"/>
                </a:solidFill>
              </a:rPr>
              <a:t>SURVEILANS </a:t>
            </a:r>
            <a:r>
              <a:rPr lang="en-US" altLang="id-ID" sz="3384" b="1" i="1" dirty="0">
                <a:solidFill>
                  <a:schemeClr val="bg1"/>
                </a:solidFill>
              </a:rPr>
              <a:t>INFLUENZA LIKE ILLNESS</a:t>
            </a:r>
            <a:r>
              <a:rPr lang="en-US" altLang="id-ID" sz="3384" b="1" dirty="0">
                <a:solidFill>
                  <a:schemeClr val="bg1"/>
                </a:solidFill>
              </a:rPr>
              <a:t> (ILI) DI 27 PUSKESMAS di 26 </a:t>
            </a:r>
            <a:r>
              <a:rPr lang="en-US" altLang="id-ID" sz="3384" b="1" dirty="0" err="1">
                <a:solidFill>
                  <a:schemeClr val="bg1"/>
                </a:solidFill>
              </a:rPr>
              <a:t>Provinsi</a:t>
            </a:r>
            <a:r>
              <a:rPr lang="en-US" altLang="id-ID" sz="3384" b="1" dirty="0">
                <a:solidFill>
                  <a:schemeClr val="bg1"/>
                </a:solidFill>
              </a:rPr>
              <a:t>                                              	</a:t>
            </a:r>
          </a:p>
          <a:p>
            <a:pPr marL="629871" indent="-571500">
              <a:buFont typeface="Wingdings" panose="05000000000000000000" pitchFamily="2" charset="2"/>
              <a:buChar char="Ø"/>
              <a:defRPr/>
            </a:pPr>
            <a:r>
              <a:rPr lang="en-US" altLang="id-ID" sz="3762" dirty="0" err="1">
                <a:solidFill>
                  <a:schemeClr val="bg1"/>
                </a:solidFill>
              </a:rPr>
              <a:t>Sampel</a:t>
            </a:r>
            <a:r>
              <a:rPr lang="en-US" altLang="id-ID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>
                <a:solidFill>
                  <a:schemeClr val="bg1"/>
                </a:solidFill>
              </a:rPr>
              <a:t>sentinel influenza like illness </a:t>
            </a:r>
            <a:r>
              <a:rPr lang="en-US" altLang="en-US" sz="3762" dirty="0" err="1">
                <a:solidFill>
                  <a:schemeClr val="bg1"/>
                </a:solidFill>
              </a:rPr>
              <a:t>dimaksudkan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untuk</a:t>
            </a:r>
            <a:r>
              <a:rPr lang="en-US" altLang="en-US" sz="3762" dirty="0">
                <a:solidFill>
                  <a:schemeClr val="bg1"/>
                </a:solidFill>
              </a:rPr>
              <a:t> 	</a:t>
            </a:r>
            <a:r>
              <a:rPr lang="en-US" altLang="en-US" sz="3762" dirty="0" err="1">
                <a:solidFill>
                  <a:schemeClr val="bg1"/>
                </a:solidFill>
              </a:rPr>
              <a:t>memantau</a:t>
            </a:r>
            <a:r>
              <a:rPr lang="en-US" altLang="en-US" sz="3762" dirty="0">
                <a:solidFill>
                  <a:schemeClr val="bg1"/>
                </a:solidFill>
              </a:rPr>
              <a:t> sub-</a:t>
            </a:r>
            <a:r>
              <a:rPr lang="en-US" altLang="en-US" sz="3762" dirty="0" err="1">
                <a:solidFill>
                  <a:schemeClr val="bg1"/>
                </a:solidFill>
              </a:rPr>
              <a:t>tipe</a:t>
            </a:r>
            <a:r>
              <a:rPr lang="en-US" altLang="en-US" sz="3762" dirty="0">
                <a:solidFill>
                  <a:schemeClr val="bg1"/>
                </a:solidFill>
              </a:rPr>
              <a:t> virus influenza </a:t>
            </a:r>
            <a:r>
              <a:rPr lang="en-US" altLang="en-US" sz="3762" dirty="0" err="1">
                <a:solidFill>
                  <a:schemeClr val="bg1"/>
                </a:solidFill>
              </a:rPr>
              <a:t>dan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mendeteksi</a:t>
            </a:r>
            <a:r>
              <a:rPr lang="en-US" altLang="en-US" sz="3762" dirty="0">
                <a:solidFill>
                  <a:schemeClr val="bg1"/>
                </a:solidFill>
              </a:rPr>
              <a:t>  	</a:t>
            </a:r>
            <a:r>
              <a:rPr lang="en-US" altLang="en-US" sz="3762" dirty="0" err="1">
                <a:solidFill>
                  <a:schemeClr val="bg1"/>
                </a:solidFill>
              </a:rPr>
              <a:t>kemungkinan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subtipe</a:t>
            </a:r>
            <a:r>
              <a:rPr lang="en-US" altLang="en-US" sz="3762" dirty="0">
                <a:solidFill>
                  <a:schemeClr val="bg1"/>
                </a:solidFill>
              </a:rPr>
              <a:t> virus influenza yang </a:t>
            </a:r>
            <a:r>
              <a:rPr lang="en-US" altLang="en-US" sz="3762" dirty="0" err="1">
                <a:solidFill>
                  <a:schemeClr val="bg1"/>
                </a:solidFill>
              </a:rPr>
              <a:t>berisiko</a:t>
            </a:r>
            <a:r>
              <a:rPr lang="en-US" altLang="en-US" sz="3762" dirty="0">
                <a:solidFill>
                  <a:schemeClr val="bg1"/>
                </a:solidFill>
              </a:rPr>
              <a:t> 	</a:t>
            </a:r>
            <a:r>
              <a:rPr lang="en-US" altLang="en-US" sz="3762" dirty="0" err="1">
                <a:solidFill>
                  <a:schemeClr val="bg1"/>
                </a:solidFill>
              </a:rPr>
              <a:t>menimbulkan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  <a:r>
              <a:rPr lang="en-US" altLang="en-US" sz="3762" dirty="0" err="1">
                <a:solidFill>
                  <a:schemeClr val="bg1"/>
                </a:solidFill>
              </a:rPr>
              <a:t>pandemi</a:t>
            </a:r>
            <a:r>
              <a:rPr lang="en-US" altLang="en-US" sz="3762" dirty="0">
                <a:solidFill>
                  <a:schemeClr val="bg1"/>
                </a:solidFill>
              </a:rPr>
              <a:t> </a:t>
            </a:r>
          </a:p>
          <a:p>
            <a:pPr marL="498192" indent="-439821">
              <a:buFont typeface="+mj-lt"/>
              <a:buAutoNum type="arabicPeriod"/>
              <a:defRPr/>
            </a:pPr>
            <a:endParaRPr lang="en-US" altLang="id-ID" sz="3384" b="1" dirty="0">
              <a:solidFill>
                <a:schemeClr val="bg1"/>
              </a:solidFill>
            </a:endParaRPr>
          </a:p>
        </p:txBody>
      </p:sp>
      <p:sp>
        <p:nvSpPr>
          <p:cNvPr id="93187" name="Title 1"/>
          <p:cNvSpPr txBox="1">
            <a:spLocks/>
          </p:cNvSpPr>
          <p:nvPr/>
        </p:nvSpPr>
        <p:spPr bwMode="auto">
          <a:xfrm>
            <a:off x="1984375" y="469900"/>
            <a:ext cx="529272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defTabSz="6858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6858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6858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6858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6858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6858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6858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6858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6858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3300">
                <a:solidFill>
                  <a:schemeClr val="bg1"/>
                </a:solidFill>
              </a:rPr>
              <a:t>SENTINEL SURVEILANS INFLUENZA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F49FD43-5A2C-4623-9662-6B087802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solidFill>
                  <a:schemeClr val="bg1"/>
                </a:solidFill>
              </a:rPr>
              <a:t>DETEKSI DINI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00D95653-6099-4BAD-9957-54D86E65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sz="9600" dirty="0">
                <a:solidFill>
                  <a:schemeClr val="bg1"/>
                </a:solidFill>
              </a:rPr>
              <a:t>GEJALA ILI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BCE0ADF4-878A-44D0-8130-349D4020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3E689-70A5-42F8-9B02-09BE99C8A0E0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718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E18A86B-748E-4C1D-A432-EE85974C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solidFill>
                  <a:schemeClr val="bg1"/>
                </a:solidFill>
              </a:rPr>
              <a:t>TATALAKSANA </a:t>
            </a:r>
            <a:r>
              <a:rPr lang="id-ID" dirty="0" err="1">
                <a:solidFill>
                  <a:schemeClr val="bg1"/>
                </a:solidFill>
              </a:rPr>
              <a:t>iNFLUENZA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554F266-2E2F-4EF9-A0F6-0E2AA5DFC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sz="5400" dirty="0">
                <a:solidFill>
                  <a:schemeClr val="bg1"/>
                </a:solidFill>
              </a:rPr>
              <a:t>OSELTAMIVIR</a:t>
            </a:r>
          </a:p>
          <a:p>
            <a:pPr marL="0" indent="0">
              <a:buNone/>
            </a:pPr>
            <a:endParaRPr lang="id-ID" sz="5400" dirty="0">
              <a:solidFill>
                <a:schemeClr val="bg1"/>
              </a:solidFill>
            </a:endParaRP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40B953E8-8395-4344-A5AC-F4587C56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A3E689-70A5-42F8-9B02-09BE99C8A0E0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7294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encrypted-tbn1.gstatic.com/images?q=tbn:ANd9GcTK1C22O7kZoHRV1F-aYpqf3PUFJf-nmdEE_oNSZks89lMqmtk6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0" y="100649"/>
            <a:ext cx="8763000" cy="6757351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95235" name="Title 3"/>
          <p:cNvSpPr>
            <a:spLocks noGrp="1"/>
          </p:cNvSpPr>
          <p:nvPr>
            <p:ph type="title"/>
          </p:nvPr>
        </p:nvSpPr>
        <p:spPr>
          <a:xfrm>
            <a:off x="990600" y="2286000"/>
            <a:ext cx="7772400" cy="1362075"/>
          </a:xfrm>
        </p:spPr>
        <p:txBody>
          <a:bodyPr/>
          <a:lstStyle/>
          <a:p>
            <a:r>
              <a:rPr lang="id-ID" altLang="id-ID" sz="5400" b="1">
                <a:solidFill>
                  <a:schemeClr val="bg1"/>
                </a:solidFill>
              </a:rPr>
              <a:t>HASIL ANALISA DATA</a:t>
            </a:r>
          </a:p>
        </p:txBody>
      </p:sp>
      <p:sp>
        <p:nvSpPr>
          <p:cNvPr id="9523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00B7E2-9269-4A74-901E-BF56C463A603}" type="slidenum">
              <a:rPr lang="id-ID" altLang="id-ID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id-ID" altLang="id-ID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1484313"/>
            <a:ext cx="8059737" cy="1470025"/>
          </a:xfrm>
        </p:spPr>
        <p:txBody>
          <a:bodyPr anchor="ctr">
            <a:normAutofit fontScale="90000"/>
          </a:bodyPr>
          <a:lstStyle/>
          <a:p>
            <a:pPr algn="ctr">
              <a:defRPr/>
            </a:pPr>
            <a:br>
              <a:rPr lang="en-US" b="1" dirty="0">
                <a:solidFill>
                  <a:schemeClr val="bg1"/>
                </a:solidFill>
              </a:rPr>
            </a:br>
            <a:r>
              <a:rPr lang="id-ID" sz="4400" b="1" dirty="0">
                <a:solidFill>
                  <a:schemeClr val="bg1"/>
                </a:solidFill>
              </a:rPr>
              <a:t>Surveilans ISPA Berat Indonesia </a:t>
            </a:r>
            <a:r>
              <a:rPr lang="id-ID" sz="3600" b="1" dirty="0">
                <a:solidFill>
                  <a:schemeClr val="bg1"/>
                </a:solidFill>
              </a:rPr>
              <a:t>(SIBI)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66775" y="4776788"/>
            <a:ext cx="6619875" cy="862012"/>
          </a:xfrm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C72299E-7524-48D6-83F2-FF69C861905E}" type="slidenum">
              <a:rPr lang="id-ID" altLang="id-ID" sz="1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id-ID" altLang="id-ID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752475" y="5943600"/>
            <a:ext cx="79248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000" dirty="0">
                <a:solidFill>
                  <a:schemeClr val="bg1"/>
                </a:solidFill>
              </a:rPr>
              <a:t>Dari total 320.425 pasien rawat inap, 3.619 (1,1%) teridentifikasi sebagai kasus ISPA Berat.</a:t>
            </a:r>
          </a:p>
        </p:txBody>
      </p:sp>
      <p:sp>
        <p:nvSpPr>
          <p:cNvPr id="9830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260D0C-0D92-4EC9-88AA-31C0B070BD23}" type="slidenum">
              <a:rPr lang="id-ID" altLang="id-ID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id-ID" altLang="id-ID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8" name="Chart 7"/>
          <p:cNvGraphicFramePr>
            <a:graphicFrameLocks noGrp="1"/>
          </p:cNvGraphicFramePr>
          <p:nvPr/>
        </p:nvGraphicFramePr>
        <p:xfrm>
          <a:off x="0" y="0"/>
          <a:ext cx="9143999" cy="6072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5800" y="5943600"/>
            <a:ext cx="76962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000" dirty="0">
                <a:solidFill>
                  <a:schemeClr val="bg1"/>
                </a:solidFill>
              </a:rPr>
              <a:t>Dari total 3.359 spesimen ISPA Berat yang diperiksa, 408 (12%) diantaranya positif influenza.</a:t>
            </a:r>
          </a:p>
        </p:txBody>
      </p:sp>
      <p:sp>
        <p:nvSpPr>
          <p:cNvPr id="10035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79F5E1-C6BB-470B-B64C-1BE922DEB69E}" type="slidenum">
              <a:rPr lang="id-ID" altLang="id-ID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id-ID" altLang="id-ID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0" y="71439"/>
          <a:ext cx="9267825" cy="6327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0" y="5715000"/>
            <a:ext cx="7696200" cy="9239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400" dirty="0">
                <a:solidFill>
                  <a:schemeClr val="bg1"/>
                </a:solidFill>
              </a:rPr>
              <a:t>Jenis virus influenza yang teridentifikasi adalah influenza B, A(H1N1)pdm09, dan A(H3N2).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00800" y="1066800"/>
            <a:ext cx="2362200" cy="1600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id-ID" sz="2000" b="1" dirty="0">
                <a:solidFill>
                  <a:srgbClr val="92D050"/>
                </a:solidFill>
              </a:rPr>
              <a:t>-- A (H1N1)pdm09</a:t>
            </a:r>
          </a:p>
          <a:p>
            <a:pPr>
              <a:defRPr/>
            </a:pPr>
            <a:r>
              <a:rPr lang="id-ID" sz="2000" b="1" dirty="0">
                <a:solidFill>
                  <a:srgbClr val="FF0000"/>
                </a:solidFill>
              </a:rPr>
              <a:t>-- A(H3N2)</a:t>
            </a:r>
          </a:p>
          <a:p>
            <a:pPr>
              <a:defRPr/>
            </a:pPr>
            <a:r>
              <a:rPr lang="id-ID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-- B</a:t>
            </a:r>
          </a:p>
        </p:txBody>
      </p:sp>
      <p:sp>
        <p:nvSpPr>
          <p:cNvPr id="10240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D11BD4-47EE-451E-9D02-0A01970E97B4}" type="slidenum">
              <a:rPr lang="id-ID" altLang="id-ID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id-ID" altLang="id-ID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-149679" y="76200"/>
          <a:ext cx="9293679" cy="6068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5"/>
          <p:cNvSpPr>
            <a:spLocks noGrp="1"/>
          </p:cNvSpPr>
          <p:nvPr>
            <p:ph type="title"/>
          </p:nvPr>
        </p:nvSpPr>
        <p:spPr>
          <a:xfrm>
            <a:off x="106363" y="228600"/>
            <a:ext cx="9037637" cy="693738"/>
          </a:xfrm>
        </p:spPr>
        <p:txBody>
          <a:bodyPr/>
          <a:lstStyle/>
          <a:p>
            <a:pPr algn="ctr"/>
            <a:r>
              <a:rPr lang="id-ID" altLang="id-ID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SASARAN RPJMN 2015-2019</a:t>
            </a:r>
          </a:p>
        </p:txBody>
      </p:sp>
      <p:sp>
        <p:nvSpPr>
          <p:cNvPr id="45059" name="Content Placeholder 1"/>
          <p:cNvSpPr>
            <a:spLocks noGrp="1"/>
          </p:cNvSpPr>
          <p:nvPr>
            <p:ph idx="1"/>
          </p:nvPr>
        </p:nvSpPr>
        <p:spPr>
          <a:xfrm>
            <a:off x="0" y="1066800"/>
            <a:ext cx="8915400" cy="6072188"/>
          </a:xfrm>
        </p:spPr>
        <p:txBody>
          <a:bodyPr/>
          <a:lstStyle/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Peningkatan Kesehatan Ibu dan Anak</a:t>
            </a:r>
          </a:p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Status Gizi masyarakat</a:t>
            </a:r>
          </a:p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id-ID" altLang="id-ID" sz="1800" b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Penurunan Prevalensi Penyakit menular dan Tidak Menular</a:t>
            </a:r>
          </a:p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Peningkatan </a:t>
            </a: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Pemerataan Akses </a:t>
            </a: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dan Mutu </a:t>
            </a: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Pelayanan Kesehatan</a:t>
            </a:r>
            <a:endParaRPr lang="id-ID" altLang="id-ID" sz="180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Peningkatan </a:t>
            </a: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Perlindungan Finansial</a:t>
            </a:r>
            <a:endParaRPr lang="id-ID" altLang="id-ID" sz="180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Memastikan </a:t>
            </a: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Peningkatan Ketersediaan, Penyebaran, </a:t>
            </a: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</a:t>
            </a: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an Mutu Sumber Daya Manusia Kesehatan</a:t>
            </a:r>
          </a:p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 </a:t>
            </a: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Ketersediaan dan Mutu</a:t>
            </a: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Obat dan makanan</a:t>
            </a:r>
            <a:endParaRPr lang="id-ID" altLang="id-ID" sz="180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Peningkatan </a:t>
            </a: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upaya peningkatan promosi </a:t>
            </a: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kesehatan &amp; pemberdayaan masyarakat serta Peningkatan  </a:t>
            </a: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pembiayaan kegiatan promotif </a:t>
            </a: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&amp; </a:t>
            </a: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preventif </a:t>
            </a:r>
            <a:endParaRPr lang="id-ID" altLang="id-ID" sz="180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Peningkatan upaya peningkatan perilaku hidup bersih &amp; sehat (PHBS) </a:t>
            </a:r>
          </a:p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Peningkatan </a:t>
            </a: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perlindungan finansial </a:t>
            </a: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termasuk </a:t>
            </a:r>
            <a:r>
              <a:rPr lang="en-US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menurunnya pengeluaran katastropik akibat pelayanan kesehatan </a:t>
            </a:r>
            <a:endParaRPr lang="id-ID" altLang="id-ID" sz="180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Peningkatan responsifitas sistem kesehatan (</a:t>
            </a:r>
            <a:r>
              <a:rPr lang="id-ID" altLang="id-ID" sz="1800" i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health system responsiveness</a:t>
            </a:r>
            <a:r>
              <a:rPr lang="en-US" altLang="id-ID" sz="1800" i="1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</a:p>
          <a:p>
            <a:pPr marL="514350" indent="-514350" algn="just">
              <a:buFont typeface="Franklin Gothic Book" panose="020B0503020102020204" pitchFamily="34" charset="0"/>
              <a:buAutoNum type="arabicPeriod"/>
            </a:pPr>
            <a:r>
              <a:rPr lang="id-ID" altLang="id-ID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Peningkatan daya saing obat dan makanan nasional</a:t>
            </a:r>
            <a:endParaRPr lang="en-US" altLang="id-ID" sz="180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>
              <a:lnSpc>
                <a:spcPct val="60000"/>
              </a:lnSpc>
              <a:buFont typeface="Franklin Gothic Book" panose="020B0503020102020204" pitchFamily="34" charset="0"/>
              <a:buAutoNum type="arabicPeriod"/>
            </a:pPr>
            <a:endParaRPr lang="id-ID" altLang="id-ID" sz="1800" b="1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>
              <a:lnSpc>
                <a:spcPct val="60000"/>
              </a:lnSpc>
              <a:buFont typeface="Franklin Gothic Book" panose="020B0503020102020204" pitchFamily="34" charset="0"/>
              <a:buAutoNum type="arabicPeriod"/>
            </a:pPr>
            <a:endParaRPr lang="id-ID" altLang="id-ID" sz="1800" b="1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>
              <a:lnSpc>
                <a:spcPct val="60000"/>
              </a:lnSpc>
              <a:buFont typeface="Franklin Gothic Book" panose="020B0503020102020204" pitchFamily="34" charset="0"/>
              <a:buAutoNum type="arabicPeriod"/>
            </a:pPr>
            <a:endParaRPr lang="id-ID" altLang="id-ID" sz="1800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>
              <a:lnSpc>
                <a:spcPct val="60000"/>
              </a:lnSpc>
              <a:buFont typeface="Franklin Gothic Book" panose="020B0503020102020204" pitchFamily="34" charset="0"/>
              <a:buAutoNum type="arabicPeriod"/>
            </a:pPr>
            <a:endParaRPr lang="id-ID" altLang="id-ID" sz="2400">
              <a:solidFill>
                <a:srgbClr val="000000"/>
              </a:solidFill>
              <a:latin typeface="Calibri" panose="020F050202020403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>
              <a:lnSpc>
                <a:spcPct val="60000"/>
              </a:lnSpc>
              <a:buFont typeface="Franklin Gothic Book" panose="020B0503020102020204" pitchFamily="34" charset="0"/>
              <a:buAutoNum type="arabicPeriod"/>
            </a:pPr>
            <a:endParaRPr lang="id-ID" altLang="id-ID" sz="2400">
              <a:solidFill>
                <a:srgbClr val="000000"/>
              </a:solidFill>
              <a:latin typeface="Perpetua" panose="02020502060401020303" pitchFamily="18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>
              <a:lnSpc>
                <a:spcPct val="60000"/>
              </a:lnSpc>
              <a:buFont typeface="Franklin Gothic Book" panose="020B0503020102020204" pitchFamily="34" charset="0"/>
              <a:buAutoNum type="arabicPeriod"/>
            </a:pPr>
            <a:endParaRPr lang="id-ID" altLang="id-ID" sz="2400">
              <a:solidFill>
                <a:srgbClr val="000000"/>
              </a:solidFill>
              <a:latin typeface="Perpetua" panose="02020502060401020303" pitchFamily="18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>
              <a:lnSpc>
                <a:spcPct val="60000"/>
              </a:lnSpc>
              <a:buFont typeface="Franklin Gothic Book" panose="020B0503020102020204" pitchFamily="34" charset="0"/>
              <a:buAutoNum type="arabicPeriod"/>
            </a:pPr>
            <a:endParaRPr lang="id-ID" altLang="id-ID" sz="2400">
              <a:solidFill>
                <a:srgbClr val="000000"/>
              </a:solidFill>
              <a:latin typeface="Perpetua" panose="02020502060401020303" pitchFamily="18" charset="0"/>
              <a:ea typeface="MS PGothic" panose="020B0600070205080204" pitchFamily="34" charset="-128"/>
              <a:cs typeface="Arial" panose="020B0604020202020204" pitchFamily="34" charset="0"/>
            </a:endParaRPr>
          </a:p>
          <a:p>
            <a:pPr marL="514350" indent="-514350">
              <a:lnSpc>
                <a:spcPct val="60000"/>
              </a:lnSpc>
              <a:buFont typeface="Franklin Gothic Book" panose="020B0503020102020204" pitchFamily="34" charset="0"/>
              <a:buAutoNum type="arabicPeriod"/>
            </a:pPr>
            <a:endParaRPr lang="id-ID" altLang="id-ID" sz="2400">
              <a:solidFill>
                <a:srgbClr val="000000"/>
              </a:solidFill>
              <a:latin typeface="Perpetua" panose="02020502060401020303" pitchFamily="18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914400" y="6172200"/>
            <a:ext cx="39624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E7465940-05BE-4366-85B3-C577EC210922}" type="slidenum">
              <a:rPr lang="id-ID" altLang="id-ID" sz="1400" smtClean="0">
                <a:solidFill>
                  <a:schemeClr val="tx2"/>
                </a:solidFill>
                <a:latin typeface="Arial" panose="020B0604020202020204" pitchFamily="34" charset="0"/>
              </a:rPr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id-ID" altLang="id-ID" sz="14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28600" y="5486400"/>
            <a:ext cx="8915400" cy="1143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00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id-ID" sz="1900" dirty="0">
                <a:solidFill>
                  <a:schemeClr val="bg1"/>
                </a:solidFill>
              </a:rPr>
              <a:t>Kasus ISPA Berat banyak ditemukan pada kelompok umur 1 – 4 tahun (37,1%), &lt; 1 tahun (</a:t>
            </a:r>
            <a:r>
              <a:rPr lang="en-US" sz="1900" dirty="0">
                <a:solidFill>
                  <a:schemeClr val="bg1"/>
                </a:solidFill>
              </a:rPr>
              <a:t>2</a:t>
            </a:r>
            <a:r>
              <a:rPr lang="id-ID" sz="1900" dirty="0">
                <a:solidFill>
                  <a:schemeClr val="bg1"/>
                </a:solidFill>
              </a:rPr>
              <a:t>9,2%), dan 5 – 14 tahun (16,5%).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id-ID" sz="1900" dirty="0">
                <a:solidFill>
                  <a:schemeClr val="bg1"/>
                </a:solidFill>
              </a:rPr>
              <a:t>Kasus influenza banyak diidentifikasi pada kelompok umur 1</a:t>
            </a:r>
            <a:r>
              <a:rPr lang="en-US" sz="1900" dirty="0">
                <a:solidFill>
                  <a:schemeClr val="bg1"/>
                </a:solidFill>
              </a:rPr>
              <a:t>-4</a:t>
            </a:r>
            <a:r>
              <a:rPr lang="id-ID" sz="1900" dirty="0">
                <a:solidFill>
                  <a:schemeClr val="bg1"/>
                </a:solidFill>
              </a:rPr>
              <a:t> tahun (41,9%).</a:t>
            </a:r>
          </a:p>
          <a:p>
            <a:pPr algn="ctr">
              <a:defRPr/>
            </a:pPr>
            <a:endParaRPr lang="id-ID" sz="190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133600" y="2209800"/>
            <a:ext cx="1447800" cy="2667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0342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2F9531-77C1-4A8A-B312-9F67044783D3}" type="slidenum">
              <a:rPr lang="id-ID" altLang="id-ID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id-ID" altLang="id-ID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0" y="138113"/>
          <a:ext cx="8991600" cy="5348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1484313"/>
            <a:ext cx="8059737" cy="1470025"/>
          </a:xfrm>
        </p:spPr>
        <p:txBody>
          <a:bodyPr anchor="ctr">
            <a:normAutofit fontScale="90000"/>
          </a:bodyPr>
          <a:lstStyle/>
          <a:p>
            <a:pPr>
              <a:defRPr/>
            </a:pPr>
            <a:br>
              <a:rPr lang="en-US" b="1" dirty="0">
                <a:solidFill>
                  <a:srgbClr val="FF0000"/>
                </a:solidFill>
              </a:rPr>
            </a:br>
            <a:r>
              <a:rPr lang="id-ID" sz="3100" b="1" dirty="0">
                <a:solidFill>
                  <a:srgbClr val="FF0000"/>
                </a:solidFill>
              </a:rPr>
              <a:t>SURVEILANS</a:t>
            </a:r>
            <a:br>
              <a:rPr lang="id-ID" sz="3600" b="1" dirty="0">
                <a:solidFill>
                  <a:srgbClr val="FF0000"/>
                </a:solidFill>
              </a:rPr>
            </a:br>
            <a:r>
              <a:rPr lang="id-ID" sz="3600" b="1" dirty="0">
                <a:solidFill>
                  <a:srgbClr val="FF0000"/>
                </a:solidFill>
              </a:rPr>
              <a:t>Influenza Like Illness (ILI)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66775" y="4776788"/>
            <a:ext cx="6619875" cy="862012"/>
          </a:xfrm>
        </p:spPr>
        <p:txBody>
          <a:bodyPr/>
          <a:lstStyle/>
          <a:p>
            <a:pPr>
              <a:defRPr/>
            </a:pPr>
            <a:endParaRPr lang="id-ID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341F26-5BAF-4EF0-A104-0E202F03A378}" type="slidenum">
              <a:rPr lang="id-ID" altLang="id-ID" sz="1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id-ID" altLang="id-ID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2"/>
          <p:cNvSpPr>
            <a:spLocks noGrp="1"/>
          </p:cNvSpPr>
          <p:nvPr>
            <p:ph type="title"/>
          </p:nvPr>
        </p:nvSpPr>
        <p:spPr>
          <a:xfrm>
            <a:off x="1101725" y="323850"/>
            <a:ext cx="6705600" cy="698500"/>
          </a:xfrm>
        </p:spPr>
        <p:txBody>
          <a:bodyPr/>
          <a:lstStyle/>
          <a:p>
            <a:pPr eaLnBrk="1" hangingPunct="1"/>
            <a:r>
              <a:rPr lang="id-ID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 </a:t>
            </a:r>
            <a:r>
              <a:rPr lang="en-US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Umum ILI</a:t>
            </a:r>
            <a:endParaRPr lang="id-ID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A67967C-D75D-4DD0-9523-0DDE2ED52F7B}" type="slidenum">
              <a:rPr lang="en-US" alt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://albalum.files.wordpress.com/2013/01/direction-wallpaper-1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3018"/>
            <a:ext cx="4162926" cy="39840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25" name="Rectangle 6"/>
          <p:cNvSpPr>
            <a:spLocks noChangeArrowheads="1"/>
          </p:cNvSpPr>
          <p:nvPr/>
        </p:nvSpPr>
        <p:spPr bwMode="auto">
          <a:xfrm>
            <a:off x="3581400" y="1447800"/>
            <a:ext cx="51768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Mendapatkan informasi epidemiologi</a:t>
            </a:r>
            <a:r>
              <a:rPr lang="id-ID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virologi</a:t>
            </a:r>
            <a:r>
              <a:rPr lang="en-US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Influenza </a:t>
            </a:r>
            <a:r>
              <a:rPr lang="id-ID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 dasar pengambilan keputusan </a:t>
            </a:r>
            <a:r>
              <a:rPr lang="en-US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 pengendalian penyakit</a:t>
            </a:r>
            <a:r>
              <a:rPr lang="id-ID" altLang="en-U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dalam kondisi rutin maupun pandemi.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d-ID" altLang="en-US" sz="3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id-ID" altLang="en-US" sz="3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526" name="AutoShape 2" descr="data:image/jpeg;base64,/9j/4AAQSkZJRgABAQAAAQABAAD/2wCEAAkGBhQQEBAQDxAPDxIUFRAUEBAQEA8REBAVFRAWFRQRFBIYGyYgFxojGRQSHzAgIycpLCwsFR4xNzAqQSYsLCkBCQoKDgwOGg8PGi0kHyUsLCwtKjI1LywtLC8sLCwsLyo0KTQsKjEsLywpLCwtLSwsKSwsLCwsLCwsKiwsLCwsKf/AABEIAMIBAwMBIgACEQEDEQH/xAAcAAEAAQUBAQAAAAAAAAAAAAAAAgEDBAUHBgj/xABCEAACAQIDBQQGBwYFBQEAAAABAgADEQQhMQUGEkFRE2FxkQciMoGhsRRCUnKSwdEjM0NigqJTssLh8BZzk7PxFf/EABsBAQACAwEBAAAAAAAAAAAAAAAEBQIDBgEH/8QAMxEAAgEDAQQHCQACAwAAAAAAAAECAwQRBRIhMUEyUXGBkaGxBhMiQmHB0eHwFDMHI1L/2gAMAwEAAhEDEQA/AO4xEQBERAEREAREQBERAEREAREQBERAEREAREQBERAEREAREQBERAEREAREQBERAEREAREQBERAEREAREQBERAEREAREQBERAEREAREQBERAEREAREQBERAEREAREQBERAEREAREQBERAEShaYu0MVwUyQeg84Bkq99JKYeyqvFSB72v5//ACZkAREQBERAESxiMWtPh42C8TBVJ04iDYX5Xt55S8DB5lcCsREHoiIgCIiAIiIAiIgCIiAIiIAiIgCIiAIiIAiIgAy07yZaWahgFmpVmu2iS9N1GpGXiMxMyql9M5aGznblw+J/KAec3a3rSlUajXYIrHJmyCPoQ3QHTuInugZ5XbPo7o4v1qlSrSfLiegUUsOjBlYHxteN39x2wRPBtDaFel9WhWqUuzXw4UBGmikDugHq4ltDIVMai+1URfvMo+ZhLJ42lxL8TW1N5MMuuJoeAqIT5AzEq764Rf41/upUb4hZtVCrLhF+DNMrmjHpTS70T3ww3aYKuPsqH/AwY/AGed3W314eGjimuMglY/V6K56fzefWbHHb+YVkdLVnDKynhQDIix9oic5EurKzdSlKnWi1vyjndRv1Srwq28k92GuK7/FncAbys5tutvicPajXJajorZlqX6r3cuXSdGo1g6hlIZSAQwIIIOhBlVc2s7eWzLufWXlne07qG1DjzXUTiIkUmiIiAIiIAiIgCIiAIiIAiIgCUvOQ1d6cU2uJq/0ng/y2mFU2rWb2q9ZvvVah+Zl0tHqc5I56WvUvlg/L9naXqAakDxIExa226Ce3iKC/eq0wfnOLMbm5zPU6yJM3LR1zn5fs0S16T6NPz/R1+tvfhF1xFM/d4n/ygzCq+kDCDSo7eFJ/9QE5Uzz0m6W6LYthVqgrQB8Gqkcl6L1PuHUeVNPt6Mdqcn5fg9papdXE1CnFef5PebI28MXdqVKsE07SoEVWI1CgMSfK024oDnnFDDrTUIihVAAAAAAA0AEsbQ2tRw6q2Ir0cOrMFVq1RKasxBIUFiLmwOXdKKbi38KwjpKakopSeWZQW2mUrMShtai/7uvRf7lVG+RmUGvpnMTMrERAObekPZrU6wqgsadXUFiVVxqLcrjP3GeTUTse8OyRisPUpZcRF6ZP1XGan8vAmccZSpIIIIJBB1BBsQffOp0yv7ylsvivTkcXrNs6VbbXCXrzJAyV5CVBlqUjJRKSs9MRN9u1vS+EIRrvRJzTml9WT9NDNDNhsHZRxNdKQvw+1UI+qg9o/IeJE0XMKcqb95wJNrOrGrH3PSydcwuJWoi1EPErAFTmLg9xl2QpUwqhVAAAAUDQAZACTnEPGdx9HWcb+JQzzm7O+CYmpVw1SyYmi9RHTQVAjle0TuyzHL4z0ZM4X6QkbDbVq1KblGJp1abIbMpKAE3+8GkavUdNKXLmXGlWUL2c6Mnh4zF/Vcux5O6xPE7iekFcaBQrlaeJAy0C1wBmydGsLlfeOdvbTbCamsxIFzbVLao6dVYa/siIiZkcREQBERAEREA4TKEwTIEzvD5mkVLS2zQzS07TBs2Riet3P3POJYVa4tR1VNDVtz7l+fxnUqVIKoVQAAAAALAAaACc73e34o0Wpiswp0yioSdKZAAF+gyt77z1m0N8cJRo9t9Jo1FIugo1KdRqvQIFOd8s9OpE5K5q1K9Vp9yO5tKFK2opx7W+sytubcpYOi1au1lGSqLFnbkijmT+pOk4Nvbt5to1u1xCoVW4o0iAyUVOoW4zJsLtzt0AAyN5t5auPrGrVyUXFKkCSlNb6DqTldufuAGjeT7e1VNZlvZWXN7KrLENy9SzhthUqrhBRp3PRQLT6A3A3fp4PBqlJFTjJd+FQOIkBbm3conJ9xdn9pVZ7ZDhUeJzPyHnO74elwIqjkAPISvu2veYS4FrYqXusyfEuxKSxjcWKVOpVYgKiO7E5ABVLG590iE0vI4YXBBHUG4nNfSDsfsq4rqPUrXv0FQa+Yz/ABTE9D++LMowuJbNyz0yeVRiWen4Ekkd9+s6RtjZCYqkaVS9iQQy24lI0YE/8zMl2dx7iqpcufYQr+1/yaLhz5dpxlTKzZb07o4vCXejTGJpD+IgYuoy9ulr7xcZXNp4qptmqdGC+Cj85bVtdtaW74n3fnBBsPYvUL2O3FwS+ss+STPSCOIdRPKNjHNyXfP+Y28pLZz8NWmbc7Zd+X5yFH2kjOpGEae5tLLf16sfcvKn/HdSjb1Ks66coxbUVHi0s4y39j1c2mwd/wDDYBai9jWrVmPrMOBUAXIKGJv1OnPunntp4zs6Z+0cl/M+79J5mY6/qLptW9N7+L+y+/geexHs3C7jK9uU9nhBcM9b+y7+o6Pi/TTWI/Y4WjTPWo71R5DhmlxnpSx9TSstIdKVKmPiwJ+M8lE5B16j+Y+rUtIsafRpLv3+uTZYveTFVb9risQ99Qar8P4b2mulLxNTbfEsYU4QWIJLs3E6VQqwZSVYEFWUkMpBuCCNCDOy+j/0hjFhcNiiFxAHqPkFxAHPufqOeo6Di86F6H9gdpiHxbj1aI4ad+dRhmfct/xiSLWUlUSiUuvUKE7SVSrxjwfPPV38zsUoYkXqhRdiAOpIAly3jifMjEwW0Q7NTbJ1LAj7QBtxCZ08jtSsO3Z6Tg6EMp0NrHP3fGbzZO1hVHC2TjUde8SlsdTjUqyt6j+JNpP/ANL8kytbOMVUjw5/Q2UREuyGIiIBweRMx6m1KamxcH7oLfETFqbdTOysemgBnW1dStafSqL19MnH2/s9qdfoW8+9bPm8Gc8suJrKm3WIyRQe8lv0mNV2rUJ9oL3AD87ytqa7ax6OX2L84L+39iNUn01GPa8+mTaVaIOoDDvAIliqVXUqo7yBNO+JY3uzZ95t5SwRK6prsc/BT8X+vuXdH2Hml/3V+5L7t/Y2tXGoPrX8ATMSttNeQY9NM5hMJGlQNR1Rc2Yqq+LGw+ciS1evPhhFlH2UsaKzJyl2vHol6nZfRbs79lRdlsXJqEa5X9XzVV851C885ujgBSQKosqIqL4AWHwUec9FeZNuW+XEo8RjugsLkVvPLek3aHY7KxbDV1WkB/3HCN/aWPunqLznHpwZzgqCqrlO2DVXHsrZGChvEse648JqqPEGS7KG3cQi+tHIMDtJqRDJqLEG5BBGhBnVt1vTQjcNLaFM02yH0imCyN31KYzU968Q+7OOqJcWQoXDhufA6i70eFw3OD2ZPwf4/tx9UYLHU66LVo1Eq02F1emyureBE8lv5uLRxNCtXp01p4hFaoHQAdrwi5R10JIFuLUG3hOL7G25iMG/aYSs9FiRxAG6Ppk6EENkLZi45ET2O0PS7Xr4RqDUaSVHQpUrU2exBFm4aZ9kkX+sbXm6pXpSjvK210vUKFdOmsYfHKxjx3r6YPD3klcg3GRGYPQyESo4H0XisMzNo4ztXvnYZKPzt4/lMWUvMrC7Oq1f3VKo/eqkjz0EzrVpVZupUe98WR7ahRs6EaNP4YxWF/epiys9Bhdx8Q9iwp0h/M1z5Lf5zcYT0fUx+9qu/cgCDwzvIE72hDjLw3mupqFCHzZ7N54eXaGEd79mjvbXgVmt5CdMwu7OGp+zQQnq96h/uvabNVAyAAHQZCQZ6tBdCOf7vIM9XXyR8Tjii+QzPIDUztO7GK+hYSlh0prxAcVRib8VRs2NhbIaDuAnO93diXx1QFfUoOxz6hiKY+F/6Z0AGZXuoVKElGi8PG99pE1ipGvs0nvS3/jy9TOrbarN9cqOi+r8dfjMNnJNyST1JJMjeJRVbirV/wBkm+1lNGnGHRWCQMlTqFSGU2IzBGoluTpoWYKNSQB7zaa452ls8TKWMbz2Gy8UalJXYWJv4GxteZct4eiEVVGgAA9wlyfVqMZRpxU3l4WX9Tl5tOTa4CIibTE+WCZQxKGc8fYmUlDKyhmRrZAiQaXDIGZI0TLbTd7h7P7bH0cgRT4qrX5cA9U/jKTRvOg+iTZ1/pFew1Skh5/acf8ArkmhHMkUmqVfd28n3eO47Fsilw0h3kn8vymbIU04VC9AB5CSlocGVlrGYRK1N6VVVdHBV0bMMDqDMcbZo/SThO1X6QKa1uy0Y02ZlDjrmpvbS4vqJmQep43o+e9+tyH2dXyBbDuT2FTW3M0n6MPiM+oHmwJ9O7V2VTxVF6FdA6OLEcweTKeRBzBnKcX6N6eFqFapqVQc0YnhVh/TnfqLymvtm3XvHwOy07WIShsVukvP99ZzsTOwex61W3Z0qjA5huEhfxHL4zouD2TRpZ06VNT9oKOL8RzmwE56pqq+SPiWT1R/JHxPCYTcSu1jUanSHQniYe4ZfGbnCbg0lt2lSpUPMCyKfmfjPSiSEr6mo15cHjsIs7+vP5sdhg4TYGHpW4KNO40ZhxsP6muZsJS8rIM6kpvMnkhylKTzJ5EREwMReVvKQByhAs4fCKjVGXWowZvEIFt4ZX95mRMzDbFqvohUdX9UeWvwm1w26wGdRye5ch5n/aWlHTLu5eVFr6vcRql3ShxlnzPO3mZh9l1X9lGt1b1R8dfdPVYbZtOn7CKD1Iu34jnMq0uqHs2uNafcvy/wQKmov5F4nnE3YPCSzi9jZVGV7ZZn9JY3cw3HV4+SC/vOQ/PynqTMLZWA7JWHMux917L8LH3yc9HpQuKUqUcJZb+vDHmaP8ucqclJ73w+5nRES/IIiIgHyvKSspOePsLKShMnTpFjZVLHooJPkJscPuxiHt+yKDrUIX4HP4TyU4w3yeDRUqwh0mkaky2Z6yhuQdatUDqqKT/cbfKZlLdegmqtUI5ux+QsJod7RjweewrKuoUVw3ng2F8hmek7d6M9ldlhMMpFma9Z8re0eJb9/CEHumNu5uWKlnemKVLVUUBTU7zbRfiZ0HC4RaYAUAWFsgBYdB3S4stqS25LC5dZymqagrhe7iuDL94LWBJNgMyTyHWJ5vf3avY4NkU2et+zXrwkftD+HLxYSbUmqcHJ8iljHaeDlO8OJevjqm0MO7pV4gaZBN+BBw0+G/snhGmhuepv07cfftccop1bU8SozXRattWQcj1Xl8uYqspUwh4hVpEpVUggqeEkjQ35N3ymtdRw9mq9z59X6JtW23Zgd7mPtDArXQo/irc1PIieY3I32+lgUMQCmIUGzcJC1gNSOjjmvvHMD115dThGcXGSymQU3F5Rz+vQNN2RtVJB/WBN7vVgc1rKOiv/AKW/LymhBnzm/tXbVpU+XLs5HSUKvvIKRcUyV5AS5RpFjZVZj0UEn4SCouTwkb20t4ibPDbu1W9rhpjvNz5CbTD7t019stUPeeFfIfrLSho11W37Oyvru8uPkRal7Shzz2HmkUk2AJPQAk+U2OH2DVfVQg6ubHyGc9RRoKgsiqo7gBJy8oeztKO+rJv6Lcv7wINTUZPoLBqMNuwg/eMz9w9Vf1+M2eHwaU/YRV7wM/PWXbxeXlCyoUP9cEvrz8eJAnWqVOkyV5WRvF5LNRKLyN4vAJSsjeLwCUSl4vAKxKXiAcIw24I/i1ie6mtv7j+k2mG3Ww1P+FxnrUJb+3T4TbkyDNPm0ruvPjLw3HaVLutPjJ+hbSkqCyKqjooAHkJFmlXaWgCxCqCzE2AGpM1RTk+tkOUubIVH5DXkOvdPSbA3VzFXEDPVaZ0Xvfqe7/gzdg7tilapUs1Trqqdy9/f/wAPoBlOu07SlTxUrLfyXUU9xd7Xww4dZVUtKyl5j4/aCUKZqVW4VHmTyVRzMv3JRWWQEs7kTxmMSijVKrBEUXLH5Dqe6cq3l20cZW47FUUcNJDqF5k95OZ9w5TI29t18Y929Wmv7unfIfzHq01fZzl77UPfPYh0fUtKFvsfE+Ji9nLiiXSknRwjv7Kk99svMytipTeIrJIbUd7IUMQ1GqlVDZgQQe8de4/rOwbPxy16VOqnsuAbdDzU94Nx7pzGnsBmBDMq9BrnyvN56PtrFWfC1MiSWpg8mHtp5C9v5WnXWPvFRUaiw1u7ipr7O3mLPa4rDiojI2jAjw6H3GxnmsPu3UJ9dlTw9Y+X+89TLdQc55c2FG5kpVVnApXE6Sai+JgYbd+kmoLn+Y5eQ/ObOkgUWUBR0AAHlIAyYM30relRWKcUuw1zqTn0nkmDK3kAZW83mBK8reRiASvK3kIvAJ3i8heVvAJXi8jeLwCV5W8heLwCd4vIXjigFziiW+KVgHNSZaZpkHA1DpSq/wDjf9JQ7Mqn+FU96kT5pG3qPhF+DOmdSK5owqjzL2DiArux1AAXuve/ylupsat/hn3lR8zMWrs2slzZV+9UQA+Rlvp1vUp14ynB47GQ7mpGVNpSXidRRbADpKzzW7++lKqq0q9SnQxAsrJUdAKhH16bXs17XsDcfGbTGbbpoDwntW5JSDPn/MVB4R4ztClL21NqphqZqVD3Ko9pz9lROcbW2tUxT8dQ2A9hAfVQdB1PU8/hNxX2bVxNTtK612PJVpOqIPsrxDSZ+F2CVtw4ZgerAX8zKi5t7i6ey3sx83/dpMp1KdJZ4s8rh9lu/sobdTkPjNjR3b+21u5f1P6T1CbLqn+FbxZZcGx6p+qo8WntLSaEN8syZ5O7nLhuPP0tkU00QE9WzPxk2pzff/g1D9ge8yh3ac/XQe5pZwpxgsRWCK5OXFmgCzS7YRsPWp4mnldgb8g69e4gadxnuf8ApZv8RB/Qx/OW8VuaaqNTerTKsLEGix8CD2gIPeJmeG02fj1r0qdVPZdQbdDzU94Nx7pdqHKaTd7c2rguJaeML0mN+xqUeJVPMqePiB05kZaTfDAk+09/urwj5mAW1MmDLowg6mSGGEAsyt5fFEdJXshALF5W8v8AZiOAQCxeVl/hi0AsRaX7SsAscMcBl+IBY7MyvZmXogFns5XspdiAW+y75SXYgFvsR0lexHQeUnEAh2Q6DyEr2Y6DykogFOGViIAiIgCIiAIiIAiIgCIiAIiIAiIgCIiAIkK1YIpZjYDMmxPwEwl27RNrOxv7NqdU8Wmnq56jzgGwiaht68MCV7RmYKHKpRruQp47NZVOR7OoL9VIlwbx4f8AxbZlbMlRTxBynDYrmeJWFudjaAbOJr229RGtTU2B4Klm9YL6ptY+sVGXNgOYkjtql9p/rH91W0W3EfZ0FxfpcQDOia47w0ASpcggEkGnVGQK31X+dMuhvJnbVIXBZwQeEg0qwsxAIX2dbEG2uYgGdE1o3jw/CtTtR2bBGWoVcUyr+y4qW4eE3FjexvJDbtE6OSdCBTq3ByyI4cjmMu8QDYRMantKmwBDrY/aup8jnKQDKiIgCIiAIiIAiIgCIiAIiIAiIgCIiAIiIAiIgCIiAW8RTDIysAykEMpAIIIsQRzE0Q2dSNr0qR4r8V6aetzzyzzZvxHrEQCJ2ZSJ4zRolho3ZpxDR9bfap028UU8hJfQ0sP2ad3qLlY5cu4eQiIBL6BTC3FKmCQbkItzYi1zbvPmZWvs2kGKijSA6CmlsxxHK3XPxiIBBsFTtbs6djqOBbHl06ZQmDS9+zp3vrwLfPI526AD3CIgFBsqi3tUKLXyPFTQ3BNiDcaeqvkJNsDTt+6p5g39Rc7Gwvl0iIBn4PCJwD1E5/VXqZWIg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3"/>
          <p:cNvSpPr>
            <a:spLocks noGrp="1"/>
          </p:cNvSpPr>
          <p:nvPr>
            <p:ph type="title"/>
          </p:nvPr>
        </p:nvSpPr>
        <p:spPr>
          <a:xfrm>
            <a:off x="155575" y="160338"/>
            <a:ext cx="8534400" cy="944562"/>
          </a:xfrm>
        </p:spPr>
        <p:txBody>
          <a:bodyPr/>
          <a:lstStyle/>
          <a:p>
            <a:r>
              <a:rPr lang="id-ID" altLang="en-US" b="1">
                <a:solidFill>
                  <a:schemeClr val="bg1"/>
                </a:solidFill>
              </a:rPr>
              <a:t>T</a:t>
            </a:r>
            <a:r>
              <a:rPr lang="en-US" altLang="en-US" b="1">
                <a:solidFill>
                  <a:schemeClr val="bg1"/>
                </a:solidFill>
              </a:rPr>
              <a:t>ujuan Khusus </a:t>
            </a:r>
            <a:endParaRPr lang="id-ID" altLang="en-US" b="1">
              <a:solidFill>
                <a:schemeClr val="bg1"/>
              </a:solidFill>
            </a:endParaRPr>
          </a:p>
        </p:txBody>
      </p:sp>
      <p:sp>
        <p:nvSpPr>
          <p:cNvPr id="109571" name="Content Placeholder 4"/>
          <p:cNvSpPr>
            <a:spLocks noGrp="1"/>
          </p:cNvSpPr>
          <p:nvPr>
            <p:ph idx="1"/>
          </p:nvPr>
        </p:nvSpPr>
        <p:spPr>
          <a:xfrm>
            <a:off x="3286125" y="1214438"/>
            <a:ext cx="5857875" cy="5105400"/>
          </a:xfr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Diperolehnya gambaran besaran masalah influenza di Indonesia</a:t>
            </a:r>
          </a:p>
          <a:p>
            <a:r>
              <a:rPr lang="en-US" altLang="en-US">
                <a:solidFill>
                  <a:schemeClr val="bg1"/>
                </a:solidFill>
              </a:rPr>
              <a:t>Diperolehnya gambaran epidemiologi kasus influenza di Indonesia</a:t>
            </a:r>
          </a:p>
          <a:p>
            <a:r>
              <a:rPr lang="en-US" altLang="en-US">
                <a:solidFill>
                  <a:schemeClr val="bg1"/>
                </a:solidFill>
              </a:rPr>
              <a:t>Diperolehnya informasi tipe dan subtipe virus influenza yang beredar di Indonesia </a:t>
            </a:r>
          </a:p>
          <a:p>
            <a:r>
              <a:rPr lang="en-US" altLang="en-US">
                <a:solidFill>
                  <a:schemeClr val="bg1"/>
                </a:solidFill>
              </a:rPr>
              <a:t>Diperolehnya informasi untuk pelaksanaan Sistem Kewaspadaan Dini (SKD) dan respon KLB Influenza</a:t>
            </a:r>
          </a:p>
          <a:p>
            <a:r>
              <a:rPr lang="en-US" altLang="en-US">
                <a:solidFill>
                  <a:schemeClr val="bg1"/>
                </a:solidFill>
              </a:rPr>
              <a:t>Diperolehnya informasi sebagai dasar perumusan kebijakan pencegahan dan penanggulangan influenza termasuk pemberian vaksinasi dan tatalaksana kasus</a:t>
            </a:r>
          </a:p>
          <a:p>
            <a:endParaRPr lang="id-ID" altLang="en-US">
              <a:solidFill>
                <a:schemeClr val="bg1"/>
              </a:solidFill>
            </a:endParaRPr>
          </a:p>
        </p:txBody>
      </p:sp>
      <p:sp>
        <p:nvSpPr>
          <p:cNvPr id="10957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CD08F6-BDB9-4966-B3E1-60CE4467A7D7}" type="slidenum">
              <a:rPr lang="id-ID" altLang="en-US" sz="1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id-ID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052" name="Picture 4" descr="http://www.luhutpandjaitan.com/administrator/img/article/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0465"/>
            <a:ext cx="3562350" cy="24574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4" name="AutoShape 2" descr="data:image/jpeg;base64,/9j/4AAQSkZJRgABAQAAAQABAAD/2wCEAAkGBg8QERAQEBMWEhQQEBQPFBUQGRYRFRAPGBEVFBUQFRYXHCYeGBkjGRUVHzEgJCcpLS0tFR4zNTArQSctLSkBCQoKDgwOGQ8PGjUkHSQyLSwsLCkwNTU1KSw1NTQsLDApNC01KSspKSwwKSwsKSw1LCwtMCwsKSw1LC4sKSwtKf/AABEIAMIBAwMBIgACEQEDEQH/xAAcAAEAAgIDAQAAAAAAAAAAAAAABgcEBQEDCAL/xABLEAABAwIDAgkGDAQEBgMBAAABAAIDBBEFEiEGMQcTFyJBUVWR0VJhcYGU0hQVFjI0NnN0obGysyNTkqJCQ4LBJDNi4fDxY3KTCP/EABoBAQEAAwEBAAAAAAAAAAAAAAADAgQFAQb/xAAwEQABAwIDBgUEAwEBAAAAAAAAAQIDBBESMVETITJScaEFFUFhwRQi0fCRseGBQv/aAAwDAQACEQMRAD8AvC6XVN7HU9fidRiLXYlVQimnytEbrgtdLMLanQARjvUs5O6ztit7x4qro0atlUzVqJuVScXS6g/J3WdsVvePFOTus7Yre8eK8wt5jyyak4ul1B+Tus7Yre8eKcndZ2xW948Uwt5hZNScXS6g/J3WdsVvePFOTus7Yre8eKYW8wsmpOLpdQfk7rO2K3vHinJ3WdsVvePFMLeYWTUnF0uoPyd1nbFb3jxTk7rO2K3vHimFvMLJqTi6XUH5O6ztit7x4pyd1nbFb3jxTC3mFk1JxdLqD8ndZ2xW948U5O6ztit7x4phbzCyak4ul1B+Tus7Yre8eKcndZ2xW948Uwt5hZNScXS6g/J3WdsVvePFOTus7Yre8eKYW8wsmpOLpdQfk7rO2K3vHinJ3WdsVvePFMLeYWTUnF0uoPyd1nbFb3jxTk7rO2K3vHimFvMLJqTi6XUH5O6ztit7x4pyd1nbFb3jxTC3mFk1JxdLqD8ndZ2xW948U5O6ztit7x4phbzCyak4ul1B+Tus7Yre8eKcndZ2xW948Uwt5hZNScXS6g3J3WdsVvePFYGwstVHi2IUU1VNUsp4WFpncTznGN2a24HnEJgRUVUXI9wp6KWSiIpmBVXAx9Kxn7wz96pVqqquBj6VjP3hn71SrVVp+NSknEERFEmEREAREQBYeIYvT04zTyxxD/5HBt/Rc6rV7b7VMw2lkqHDM4Ahjd2eQ6NbfoFyLnoF1Q2Fu+Mp3S1spJe6+ujW/wDS0dA9OvWSgL9p9t8NkOVtXCT53hv4my3TJA4AtIIO4jUH0FebtrdmqWBt4ndyxdieEGrw6VoD3PhJAfG8kttfeL7v/PQQPTqLHw+tbNFHKzVsjA8egi9j51kIAiIgCIiAIiIAiIgCIiAIiIAiIgCIiAKudmPrFi/2EX6YVYyrnZj6xYv9hF+mFVjyd0+UM25KWMiIpGBVXAx9Kxn7wz96pVqqquBj6VjP3hn71SrVVp+NSknEERLqJMIiIAiIgIfwobKvxCicyLWSN3GMHlWGrfTuPqXm6RksD3McHMc02IOhBXsFaDaPYegrgTUQtL/5jea/+ob/AF3QHlp9XI/5ziR51I9nMPilswNL5HnK1oFySdNy2mHbFRT4s7DwAImzTNEoL8zmQnn829s2hHVcFXjs7sXQ0A/4eINdaxe7nPP+ro9SAytm8NNNSwQHfHGAemzjckeomy2SIgCIiAIiIAiIgCIiAIiIAiIgCIiAIiIAq52Y+sWL/YRfphVjKudmPrFi/wBhF+mFVjyd0+UM25KWMiIpGBVXAx9Jxn7wz92pWx2uwraOedzaWWOODNzHMkMRDLDR4DC7MDe9nEHSwC13Ax9Kxn7wz96pVqq0/GpSTiPKuPY7iLJpqeoq6jPE8xua6SexIPVmtbp9CzsJx2WOnncal8crBGYDTyzsdI4uIdmaXZXiwO9t9yv7HdhsNrntkqqdkr2CwcczXFvQ1xaRmHmN1p38DuDmcT8QdA0cXndxXNaGg5L9QGl7ablEmQXZ7hNxGmjc2oljq3m2Vkpyvi33DnRMJN9NCPWtg/hrrRvoov8A9Jh+cKtqno44xljY1g6mANHcF22QFNv4cqwD6FCfMJZCf2l8N2+2mrfolE6Jrtzmx5RY7jxtQcp9OUK57LmyApKt2Q2snaXvnyn52RtS9jifJAjswH12Wl2axKrdxsc2JVdPMx4j4p73OcJL5SHCS+4r0Oqb4cNkhGWYrAMpzNiqLdJOkc3p3MPpb1ICFYk6uwuqjkZNmfBxjmOLW6iQl0mbTnBxeb3vvUt2a4cK1z7VNOyVgsXuh/hPY0uDc1nOyO1IFube+9V7jWLPnyOcbnIGq2OD7g8pJ6Gb4TGHiotGOhzMn+Y09Ds9/wCnzkICy8MxSKpiZNC7Mx4uDuPUWkHUOBuCDqCFlqisFxap2dxCSkqXOkpnZXFw3GFxysqQ0/4m2ykDySNbNV5xyBwDmkEEAgjUEEXBB6kB9IiIAiIgCIiAIiIAiIgCIiAIiIAiIgCrnZj6xYv9hF+mFWMq52Y+sWL/AGEX6YVWPJ3T5M25KWMiIpGBVXAx9Kxn7wz96pVqqquBj6VjP3hn71SrVVp+NSknEERFEmEREAREQBRXhSp8+E148mDjB6WOa8H+1SpR/b+MuwvEQN5o5vwjJQHmBvOdE3rc1v8AcvUexUOShph1sL/6nuf/ALryxDO1skbnbmva4+gOuvV+yzwaKjI3Opond8bT/ugIzwsbI/DKXj4m3npA6RoG+WEj+LD6wMw87R1rH4GdpPhFIaV7sz6TKGE/46R4Jhd6rFv+kKwiqJbijcJxZj4WHijLPBKzc5sb53vcxthYtj4sPaDrziL6iwF7IvljwQCDcEXBG4joK+kARdVVUsiY6R5DWsGYk9AUGx7hNmgeWwUL5gBckvDDbryta63r1QE+RQfZDhXpa+UU72OppzfKyQhzXkC5ax4/xeYgLv4TNo5KKnie1rjHJNxcroyWuazI4gZhq3M4AX9XSgJeZG3tcX6unuXJK8zYtV4XLG6VokbUE3HOJy/6jr+KsTgUxmrraWsp6lz5Yoi2KOR5JdZ7HZ4s51dlGU9YzICRY1wkiG3weknqmm5D2ZWMcPKaXauHntY9BXfshwlUmIvMDQ+CdoLjFMAC4D5xY4GzrdI0PmVX4hs1jFFVijpZxUOfG50bWPAf8HbpeRrtIxqBcmxO7qUw2A4PaqGeOsrRHG+IPyMjOd73vaWl0jxzbAE2aL6nfogLNRcXTMEuDlFxdA8HcUByijO0G2Bhe+Gmi+ETRtDnguEccVxdoc43Jcd9gO5Qqv4UsZprSz0UPFHyXPaSPM65H4ILltqudmPrFi/2EX6YVJNittqfFITLCCxzCGyRvtmjcRcajQg62PmUb2Y+sWL/AGEX6YVWPJ3T5QzbkpYyIikYFVcDH0rGfvDP3qlWqqq4GPpWM/eGfvVKtVWn41KScQREUSYREQBERAFFOFHEDBhdW5psZGtpwftZGxH+1xUrUM4Xoc2E1J/luhl/pqIygKGpdj5amDEKqH/l0L2hzDq50ZzF7gf+hoDj5ierW2uAra51RTyUMrryUYBjJ1JpibBv+h2noc3qWFwGNY8YtA8XDpI3OB6WPZI0juaojwdyHDsebTuOhlnoHefUhh9b44+9AejSvOXCZiwkqpnwPZIySVzmObo5r3QxxOe4dbWREAmx55PQvRqg/CFwZRYmBIx4hnY3KH2u2Vt75JANTr0/mgKSZtnXZ3BtXUQFn/Lbxjy0Bu6MtvYG27S2itXgk4RKqtLqass9wBMcoAaXZbZmPA0vY3uFWGG8HVVW1E8FNNTymncGPkD3iMu1AyOLOfuO6+70Xujg54Nm4W0vkk46Zwy3aMrI2nUtYDqSbC7j1dCAkG1uCOraOema/i3SNGV2tmvDg5t7dFxYqhKluNYdIYXxyNdKS1uUcaJeviy2+YajQa662XoXGcR+D088+Uu4mJ8uUbyGtLiPwXnDaba+tFc6qFQOOp5JIYnxtaP4Vz8xrrgNIuN17E3ugJXwd7GV81RHPUU7oGRytnMswySPc05gyNh52p3kgC11a21+L09NSyvqI+OZlIMQaHmWwJIsdLAAkk6AAlafYTbOSopS6sBZLHIY8xYY+PZYFsrW2tqDY20uDbeunbWWKthbCC9ha/OHgDcY3xPba+4skcP9lqS1sEPG9P3oWZTyScLSsdjRgdTVSR1lOWcbMPg4Y58UEcTnBsbH2lzElzmi5uBcdCvaLDo6anMNK1kAaxwjDQGsY+xs4jp11PWqho9jcPpjxkodKRbnSuPQQRZjLA6gdB3LNxDhHoSS18kpN9SWPI/HwWp5ksjbwRq73yQv9IjVtK5EIn8Q4k+sNRDxsOZ4kzzylpbna1z23Jzkh7ndG8K54NpZRFHxgZxgjbxjrnIZMozOaLDm3vvsodhuJ09Q3NBK2S28N3j0t3ha/azG30nEFzM8bnOuHbs1hlafxNloR1tVUTpAv2f839zZfTQxRbRPuN/iXCXTMOWSqA80TXkd7Gn819Ybj1LVawTMlI32POHpaecO5QCHarDpQ91RCMxvbKBbzKIx1LfhbH0xMXPu0jQjXQejcLLfl8MbInGt/fea0dYrf/KW9ixcU2pgn42GaeaPLIY2xscWNABtmfY84nfbcovj9DSUzWy0dW/jN92Oc1wPpFipTtJsZDUuMhJikIF3tAyyG1sxaek9YUOw/Y6OR7myySNALsvNaONYwjM9rrkAC7dLXGZvWFeCqh2dk3Yc0/c+pN9PLiuvqZFHTYlWxuqmvJlJAeXOyceA0Br77s4Fgb2voeu/3QYJjOIPdTj+JxJtI10sYEWu52tx07h0KXy1tHh0ETA4NzNzNzZpXOBHzrDU3O7dfzWWm2I2hqajE4nQyamR2ZjYg3jIHFgk4yxNgAxpBLjYt0OpvnTzSTOV1rM9L5nksbI0RL3d66FqbB7Etw2J98vGy5eMyXLRlvYAnU7zrp6Fo9mPrFi/2EX6YVYyrnZj6xYv9hF+mFdGPJ3T5Qk3JSxkRFIwKq4GPpWM/eGfu1KtVVVwMfSsZ+8M/eqVaqtPxqUk4giIokwiIgCIuqpqGsaXO6PxPUF45yNS65HqJfch11uIRwgF5tc2FtSfUFqto4WV9DWQQua50tPIxo6pCw5Lg6jnWWDWSmVxc70AdQ6ljiMA3Gh6xoR6Cvn3eMKki2b9vc6KUSKzeu8rPgVxwR4o+F12irpyyztP40fPAt15RIsXGYL7Thre1YHfjC9345lhbbU0mG4oyqh0zSNrI+gZ8/8AEYfNmDr+aQLg7QRN2gFZJpH8P4w36GublaT6Lt7l3I5WyMR6ZKlznuarVwqelwq04dMeqqakhZA4xsqXvile0lrgA0OawEHS4D7+ZqkdTtXIdGMDf/tdx/21WrxCZ84aJ7SWdnAe1pDXWIDgCNDYnXfqVy5vGYI+G6/vubrPD5HZ7ih6LA5Z3w/B4JHhuTO5oIAIcMzuM3N9N9FfGw+0dVFRxw1zS+eMlgdmDy+IfMdI65528dN8oJ3rFmhD9HXPVruXbSsDdPz1K5Mnjsr9zERO/wC/wbrfDmNS7lubavx6R7HNytDXAtIIzXaRYg30tbzKM0mFQQnNFExjtOc1oD9BYXf84+srbkLrMK5U1VPLxvVTbiiiZk04ilJ0OvnXMsd1yyOy+lBMt5Vc7oV3i22skE9RC5g0flud4bYbrrpqMawt8BzMBkI39SkG2GzdLU2dJeOS1hIzUnzEbiq7xDZLinxtdMcspID+L5rLEXLzn5o5w13ar7mirYZmNa3ctsvwfPT0sjFVy+vqdOzdUGVrHMcYxnABHSC4DL5wroxGgFREWOjErHfOBsB6bmwHeq/2Z2YgppmSOvK9puC8c1rh0hg6RrvupbiO2lPE15dIJHRj5rTclxuA3q3i2m7W659bKlTIxIUVVT1T93G3TxLC1VlsiL6KQXFtj4swEDJXEytj4sPbcXNrtJYb62Fienetls9hNDSuiqLNe11iyWZwuCdxAdYNcD5tOtR/aDbR0xBjjMR1JdnJuCPIADRod5uf95hsVgsseFzVlVJNSwxXlj4jI2ScEWy89psC7KG6b3FdT6eV8SMe/f62/r/TT20bXq5rN3ufG023MDHBrA6VxZcljg219wLiD13uAd46VGdkeOq6oyOBEUDJJJZHue5lNCWkuc43zHTcL3Nhaywtl9mpsSq200PNDiZJHnn8VEDznkn5ztbDdcno1U8262iosNpn4NQRg5MgqXnXM42eYyf8b3AXcdwGg3828FOyBuFif6RkldKt3ECw/CKjEasU9Pd7pHGxfcCKAHV7xdxaALXF3EkgXN9fRGxmw9LhcPFwjNI4DjZnDnyu8/U3qaNB+Kw+D3YWHDoRJl/4maNpmcSTlJ5xhYDuY0m3WbXKlyuTCrnZj6xYv9hF+mFWMq52Y+sWL/YRfphVY8ndPlDNuSljIiKRgVVwMfSsZ+8M/eqVaqqrgY+lYz94Z+9Uq1VafjUpJxBERRJhEXBNkBxI8AEnQBaKtnMh8w3Dq/7rMq5i/du6PP5//P8A1iGNcGuqNp9jcv7N2BiN+5czDcxfDmrKc1YWJ1QhiklsXcWwvIGpsN/j6AVx9niWyG9jslyA8LGHOnbSRRMdJKZJXAMGY8WIwXHTouG9yiGE08ADZam7HvjdRO4xrTHxjW2BfmaS0lgaARaxYddVvNuMcdLFHUUxc4ZHMfPEHNAa7fT57aN3c3zr64MMGfJDLLMwGGQkNEgzCXoJsdCLjf1jzL6ZqpQ033re396IcvfUSbvU+dntpKyjfHTTx8bEQGxPsc/FjS7X7ntAtv8ARdWQ5t1rKXY+iie2RkIBj+ZcvcI+nmNc4tb6gtsV8vXzQzvR0bba+51qZj2JZ63Ogw+dfTWWX2V8rmYUNy6qF8PkA3ldNY2X/Lsesbj6lpZ3Pvz7j06f+1k1iuMkRDbvxKMG11w6pzXDerpUPr8ep45OKzgy3LS0aZXDeHuOjPWdFkfB8SmjBp4Jsp/zKSSjqWkWGjXcZp6d+q6cHhc0u9EsmqmvJVxR+t19jKxWrZC3NO8NBIAvqSTe1hv6D3FQ7HNsIAHshIlzMcwOLMojzsLHG7r5iWucNAAL9KwNraKrifGKyN0X8OzGy8WJZ2tJHHS8WdSdxcd9rDpK7Ng9h5cWqbfNhjIMr9wt5At+Q/DePpaOgZTJdd7tfwceoqnTLbJNPyS7g9wN+L0r2ufxXEZWGRzGzCYFthGWv0Nsu/zrQcJGz4w+WKnNSJ7R8YI2RMp2QNJIBLGEtLnZeoaMF76BX3heG0+G0gYLMjgjL3vIDdGtu6RwHmHcFS0GG/KLGJiSY4Wkve4aPFMwiOOMXuA9x1v0c7qXQRETI1FW+ZkcEnBwKwivq23ha7+Ex3+c8HWR3W0HvK2vC/tyAXYZCzSN0ZluNHuycZHA1u4tF4yT15QOlWxheGxU0UcELckcTQxjdTZo851PpKo7hCfFT7QMmmF4mz0lRJbeGBsYLiPNxV7dOQr0Fq7C7EU+GwNaxoMz2N4+U6ue/eWg9DASbNH56qn9tXRQY9K+UF0bKynqJANSWGOB5t6gdPV0q3dsdmm10TJmVJh4phka7M7iHMIDs7wxzSNBfO1wIHWNFT0GE8ZWgV00b43OHGzl8hcYOILWuZxjQ9x/5ZabEc0G9kB6Hp52yNa9hDmvaHNc3UOaRcOB6iDddiqfgw2qNLJ8V1Tw5rpHtpZNQHWceYL7mPHPbfyi3qCthAFXOzH1ixf7CL9MKsZVzsx9YsX+wi/TCqx5O6fKGbclLGREUjAqrgY+lYz94Z+9Uq1VVXAx9Kxn7wz96pVqq0/GpSTiCIiiTCw55b6Dd+o+Cyyq8qcQqInvjznmOLNddAbD8Fy/EqpYGJu3KbdLT7ZVRFyJgQup6iHx3P5X5J8dz+V+S+cWtavodJKJ6eqEpcul6jnx1N1juCfHMvWO5SWoapRKV6HXUbBYc5xcYdC7OYw+RsRf5RiDsl/VZbcRBoDWgANAaABYAAaAAaALV/HEnm7k+NpOpvcsZahZNzlVepmymVmSIbfoXwVqvjZ/U3u/7p8av6m9x8VBXNUpsnGzK+Fr/jV3kt7j4p8aO8lv93isFtqZIxxsFwDaxGhBuCN4PWFr/jR3kt/u95PjM+S3+7xWNrb0U9wKa3FdgqCoe6V7HMe9xe50LywucSSXZXBzLkm5s1d2yfB9S0dTHURVtRGWOuWOEbWyixHFvc0WLdekei2izPjI+SP7vFcfGR8kfj4rpweKVMO5XYk9/wA5mrJQRv8AS3QrXhBqpcRxadlPeU8Z8GiaLA5Y7MPqL8xB6cyvLYDZb4uoooHBvGWzSllyDIfOd9vHrUeweUOq4HiNnGZ8mfKC4MIOYZjruCsRfU0NYlUxXWtbccepp1gdhVbms2paTRVgDTITSzgMGpeeKdZgHn3KtP8A+fWR5a997yGSFpHTxQY4td6C5z+5bbhAqMVpJXVUckzqYWc0UwY4RWaLxzxubqwkE8YCbZrEDQqotktqJsPqm1UPOAs2ZjfmywudYg9RvuPQ63XZbxrHoPbXZX4fE1ol4t0ZLm5rmJ9wLtkaCDbQWc0gjW28g0jWbMVc9UyOV8TxnjhMsdTDK2Onz2cbvkz80XcA4XuBp0L0BQ1tNX0zZGESw1MR0I0cxwLXMcOg7wR6VHqvg8F/4MkZaAAG1kIqrN3Zc4cx7tLDnlx0Q8IxwXbVOp5HYRWuBySvhp33zNc5p50F/JIs5nmdl6gp5JsdTXvEZKfebU73MYCd5bGbsb6mjeVCn8DEklTHPLVtaI5GPDKeJzDzSCLOfI7L80ddrC1rK0kPSH0XBdQx1DKt7pp5Y3iRhmkuGPabtIawNGh1sVMAiIAq52Y+sWL/AGEX6YVYyrrZn6xYv9hF+UKrHk7p8oZtyUsVERSMCquBj6VjP3hn71SrVVVcDH0rGfvDP3qlWqrT8alJOIIiKJMKPYvsnx0hlZJkLrZgW5hcC1xYi2gCkKKM0Ec7cMiXQpHK+JcTFspD/kNJ/Ob/AEH3lwdhpf5rP6Xe8pii0vKqTk7qbP18/N2QhvyHm/ms/pd4rj5DzfzWdzvFTNF55TS8vdT36+fXshC/kPP/ADI+5y4+RE/8yP8Au8FNUTyil5e6jzCfXsQn5EVHlx/3eCfIio8uP+7wU2ReeUUvL3UeYT69iE/Imo8uPvd7q4+RNT5cfe73VN0Tyil5e575hPr2IP8AIqp8qPvd7q4OxdT1x/1O91TlF55PS6dx5hPr2IL8jKrrj/qd7q0uO076N8ccjc75WPexsWpeGEZg3NlDnDMDlFzbVWoo9ttQ0E1PkrpGxNzB0chcI3xTDdJG46hw/Im688mpdF/keYz6p/BX2yu2VKcRgp3iSJ+dzBxoaxvGZHBrb5jqTpbrKuJeaMX2Bdlnmp66kq2RNfO10cwE7rXc4cXrziLnR28ab9bU4JOEQYhCKaod/wAVA3UnfURCwEw63agO9R6dN+npo6duCPI1ppnTOxPN/tfFiB4t1I9wjAdxrYOL4+/NySM40FrwLOuzmk3BBNrKtcfkDaaoiMzs0zLSMnozBK4hwcxxkjp284OAOtwesb1dyWWwQKX4EauubUTwmGQUj2uku9rmsinGW2UuFucCbgeSCroREPQiIgCIiAKutmfrFi/2EX5QqxVXWzP1ixf7CL8oVWPJ3T5QzbkpYqIikYFVcDH0rGfvDP3qlWqqq4GPpWM/eGfvVKtVWn41KScQREUSYREQBERAEREAREQBERAEREAREQBR7a7ZJtc1ha8xTQh4jeLlpa+2eKRoIzMdlbcAg80a9chRAUXtHwdbQSnRsMjQTlNPI2M2IsfnhpAI0tcrr2D4I8Xgraeql4unbBK17ueJHvYNHMAZcc5pLdSN6vhEPESxwFyiIehERAEREAREQBV1sz9YsX+wi/KFWKq62Y+sWL/YRflCqx5O6fKGbclLFREUjAgbeCCla+WSOqrIjM8yP4mVkYJLi63Nj1ALja/Wuzkqj7QxH2ge4pwiptXamWN2pB+SqPtDEfaB7iclUfaGI+0D3FOETaO1GNxB+SqPtDEfaB7iclUfaGI+0D3FOETaO1GNxB+SqPtDEfaB7iclUfaGI+0D3FOETaO1GNxB+SqPtDEfaB7iclUfaGI+0D3FOETaO1GNSD8lUfaGI+0D3E5Ko+0MR9oHuKcIm0dqMbiD8lUfaGI+0D3E5Ko+0MR9oHuKcIm0dqMakH5Ko+0MR9oHuJyVR9oYj7QPcU4RNo7UY3EH5Ko+0MR9oHuJyVR9oYj7QPcU4RNo7UY1IPyVR9oYj7QPcTkqj7QxH2ge4pwibR2oxuIPyVR9oYj7QPcTkqj7QxH2ge4pwibR2oxuIPyVR9oYj7QPcTkqj7QxH2ge4pwibR2oxuIPyVR9oYj7QPcTkqj7QxH2ge4pwibR2oxuIPyVR9oYj7QPcTkqj7QxH2ge4pwibR2oxuIPyVR9oYj7QPcTkqj7QxH2ge4pwibR2oxuIPyVR9oYj7QPcWw2Y2AgoJpahk080kzBG81D2yEgEG9w0G+gGpUoReLI5UtcYlUIiLAx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2"/>
          <p:cNvSpPr>
            <a:spLocks noGrp="1"/>
          </p:cNvSpPr>
          <p:nvPr>
            <p:ph type="title"/>
          </p:nvPr>
        </p:nvSpPr>
        <p:spPr>
          <a:xfrm>
            <a:off x="349250" y="228600"/>
            <a:ext cx="7772400" cy="838200"/>
          </a:xfrm>
        </p:spPr>
        <p:txBody>
          <a:bodyPr/>
          <a:lstStyle/>
          <a:p>
            <a:r>
              <a:rPr lang="id-ID" altLang="en-US" b="1">
                <a:solidFill>
                  <a:schemeClr val="bg1"/>
                </a:solidFill>
              </a:rPr>
              <a:t>Definisi kasus </a:t>
            </a:r>
            <a:r>
              <a:rPr lang="en-US" altLang="en-US" b="1">
                <a:solidFill>
                  <a:schemeClr val="bg1"/>
                </a:solidFill>
              </a:rPr>
              <a:t>ILI</a:t>
            </a:r>
          </a:p>
        </p:txBody>
      </p:sp>
      <p:sp>
        <p:nvSpPr>
          <p:cNvPr id="11059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269C1CE-C5B8-4E5D-BA1E-9184AF165BE8}" type="slidenum">
              <a:rPr lang="id-ID" altLang="en-US" sz="1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id-ID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1059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id-ID" altLang="en-US" sz="10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571500" y="1571625"/>
            <a:ext cx="8286750" cy="4071938"/>
          </a:xfrm>
          <a:prstGeom prst="rect">
            <a:avLst/>
          </a:prstGeom>
          <a:noFill/>
          <a:ln w="762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id-ID" sz="3200" dirty="0">
              <a:solidFill>
                <a:srgbClr val="000000"/>
              </a:solidFill>
              <a:latin typeface="Calibri" pitchFamily="34" charset="0"/>
              <a:ea typeface="Times New Roman" pitchFamily="18" charset="0"/>
            </a:endParaRPr>
          </a:p>
          <a:p>
            <a:pPr eaLnBrk="1" hangingPunct="1">
              <a:defRPr/>
            </a:pP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Infeksi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saluran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pernapasan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akut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(ISPA)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berat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dengan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gejala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sebagai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berikut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: </a:t>
            </a:r>
          </a:p>
          <a:p>
            <a:pPr eaLnBrk="1" hangingPunct="1">
              <a:defRPr/>
            </a:pPr>
            <a:endParaRPr lang="en-US" altLang="id-ID" sz="3200" dirty="0">
              <a:ea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Riwayat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demam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atau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demam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≥ 38°C,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dan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endParaRPr lang="en-US" altLang="id-ID" sz="3200" dirty="0">
              <a:ea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Batuk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,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dan</a:t>
            </a:r>
            <a:endParaRPr lang="en-US" altLang="id-ID" sz="3200" dirty="0">
              <a:ea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Tidak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lebih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dari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600" b="1" dirty="0">
                <a:solidFill>
                  <a:srgbClr val="00B0F0"/>
                </a:solidFill>
                <a:latin typeface="Calibri" pitchFamily="34" charset="0"/>
                <a:ea typeface="Times New Roman" pitchFamily="18" charset="0"/>
              </a:rPr>
              <a:t>10 </a:t>
            </a:r>
            <a:r>
              <a:rPr lang="en-US" altLang="id-ID" sz="3600" b="1" dirty="0" err="1">
                <a:solidFill>
                  <a:srgbClr val="00B0F0"/>
                </a:solidFill>
                <a:latin typeface="Calibri" pitchFamily="34" charset="0"/>
                <a:ea typeface="Times New Roman" pitchFamily="18" charset="0"/>
              </a:rPr>
              <a:t>hari</a:t>
            </a:r>
            <a:r>
              <a:rPr lang="en-US" altLang="id-ID" sz="3600" b="1" dirty="0">
                <a:solidFill>
                  <a:srgbClr val="00B0F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sejak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timbul</a:t>
            </a:r>
            <a:r>
              <a:rPr lang="en-US" altLang="id-ID" sz="3200" dirty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 </a:t>
            </a:r>
            <a:r>
              <a:rPr lang="en-US" altLang="id-ID" sz="3200" dirty="0" err="1">
                <a:solidFill>
                  <a:srgbClr val="000000"/>
                </a:solidFill>
                <a:latin typeface="Calibri" pitchFamily="34" charset="0"/>
                <a:ea typeface="Times New Roman" pitchFamily="18" charset="0"/>
              </a:rPr>
              <a:t>gejala</a:t>
            </a:r>
            <a:endParaRPr lang="en-US" altLang="id-ID" sz="3200" dirty="0">
              <a:ea typeface="Times New Roman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>
          <a:xfrm>
            <a:off x="428625" y="3143250"/>
            <a:ext cx="7772400" cy="1143000"/>
          </a:xfrm>
        </p:spPr>
        <p:txBody>
          <a:bodyPr/>
          <a:lstStyle/>
          <a:p>
            <a:r>
              <a:rPr lang="en-US" altLang="en-US" sz="4400" b="1">
                <a:solidFill>
                  <a:schemeClr val="bg1"/>
                </a:solidFill>
              </a:rPr>
              <a:t>Alur </a:t>
            </a:r>
            <a:br>
              <a:rPr lang="en-US" altLang="en-US" sz="4400" b="1">
                <a:solidFill>
                  <a:schemeClr val="bg1"/>
                </a:solidFill>
              </a:rPr>
            </a:br>
            <a:r>
              <a:rPr lang="en-US" altLang="en-US" sz="3600" b="1">
                <a:solidFill>
                  <a:schemeClr val="bg1"/>
                </a:solidFill>
              </a:rPr>
              <a:t>Pelaksanaan </a:t>
            </a:r>
            <a:br>
              <a:rPr lang="en-US" altLang="en-US" sz="3600" b="1">
                <a:solidFill>
                  <a:schemeClr val="bg1"/>
                </a:solidFill>
              </a:rPr>
            </a:br>
            <a:r>
              <a:rPr lang="en-US" altLang="en-US" sz="3600" b="1">
                <a:solidFill>
                  <a:schemeClr val="bg1"/>
                </a:solidFill>
              </a:rPr>
              <a:t>Surveilans</a:t>
            </a:r>
            <a:br>
              <a:rPr lang="en-US" altLang="en-US" sz="4400" b="1">
                <a:solidFill>
                  <a:schemeClr val="bg1"/>
                </a:solidFill>
              </a:rPr>
            </a:br>
            <a:r>
              <a:rPr lang="en-US" altLang="en-US" sz="4400" b="1">
                <a:solidFill>
                  <a:schemeClr val="bg1"/>
                </a:solidFill>
              </a:rPr>
              <a:t>ILI</a:t>
            </a:r>
          </a:p>
        </p:txBody>
      </p:sp>
      <p:sp>
        <p:nvSpPr>
          <p:cNvPr id="11161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EA542C-C239-40C1-BEEE-724F6C969F8E}" type="slidenum">
              <a:rPr lang="id-ID" altLang="en-US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id-ID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11620" name="Picture 4" descr="9_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71438"/>
            <a:ext cx="5080000" cy="678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3"/>
          <p:cNvSpPr>
            <a:spLocks noGrp="1"/>
          </p:cNvSpPr>
          <p:nvPr>
            <p:ph type="title"/>
          </p:nvPr>
        </p:nvSpPr>
        <p:spPr>
          <a:xfrm>
            <a:off x="990600" y="2286000"/>
            <a:ext cx="7772400" cy="1362075"/>
          </a:xfrm>
        </p:spPr>
        <p:txBody>
          <a:bodyPr/>
          <a:lstStyle/>
          <a:p>
            <a:r>
              <a:rPr lang="id-ID" altLang="en-US" sz="5400" b="1">
                <a:solidFill>
                  <a:schemeClr val="bg1"/>
                </a:solidFill>
              </a:rPr>
              <a:t>HASIL ANALISA DATA</a:t>
            </a:r>
          </a:p>
        </p:txBody>
      </p:sp>
      <p:sp>
        <p:nvSpPr>
          <p:cNvPr id="11264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0C8209-1805-4288-99F3-ADA7979E3D79}" type="slidenum">
              <a:rPr lang="id-ID" altLang="en-US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id-ID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3"/>
          <p:cNvSpPr>
            <a:spLocks noGrp="1"/>
          </p:cNvSpPr>
          <p:nvPr>
            <p:ph type="title"/>
          </p:nvPr>
        </p:nvSpPr>
        <p:spPr>
          <a:xfrm>
            <a:off x="985838" y="414338"/>
            <a:ext cx="7715250" cy="930275"/>
          </a:xfrm>
        </p:spPr>
        <p:txBody>
          <a:bodyPr/>
          <a:lstStyle/>
          <a:p>
            <a:pPr algn="ctr"/>
            <a:r>
              <a:rPr lang="en-US" altLang="en-US" sz="2800" b="1">
                <a:solidFill>
                  <a:schemeClr val="bg1"/>
                </a:solidFill>
              </a:rPr>
              <a:t>HASIL PUSKESMAS SURVEILANS SENTINEL ILI 2016</a:t>
            </a:r>
            <a:endParaRPr lang="id-ID" altLang="en-US" sz="2800" b="1">
              <a:solidFill>
                <a:schemeClr val="bg1"/>
              </a:solidFill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1477963" y="2998788"/>
            <a:ext cx="6183312" cy="814387"/>
          </a:xfrm>
          <a:prstGeom prst="rect">
            <a:avLst/>
          </a:prstGeom>
        </p:spPr>
        <p:txBody>
          <a:bodyPr bIns="54557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b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id-ID" sz="2387" b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Rounded Rectangle 10"/>
          <p:cNvSpPr/>
          <p:nvPr/>
        </p:nvSpPr>
        <p:spPr>
          <a:xfrm>
            <a:off x="985838" y="1803400"/>
            <a:ext cx="7573962" cy="40179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sz="21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Persegi Panjang 7"/>
          <p:cNvSpPr/>
          <p:nvPr/>
        </p:nvSpPr>
        <p:spPr>
          <a:xfrm>
            <a:off x="1103313" y="1981200"/>
            <a:ext cx="7480300" cy="3416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00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T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otal </a:t>
            </a:r>
            <a:r>
              <a:rPr lang="en-US" sz="2700" spc="-4" dirty="0" err="1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spesimen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</a:t>
            </a:r>
            <a:r>
              <a:rPr lang="en-US" sz="2700" spc="-8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3.833</a:t>
            </a:r>
          </a:p>
          <a:p>
            <a:pPr marL="771525" lvl="1" indent="-42862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700" dirty="0" err="1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Spesimen</a:t>
            </a:r>
            <a:r>
              <a:rPr lang="en-US" sz="2700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</a:t>
            </a:r>
            <a:r>
              <a:rPr lang="en-US" sz="2700" spc="-8" dirty="0" err="1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Positif</a:t>
            </a:r>
            <a:r>
              <a:rPr lang="en-US" sz="2700" spc="-8" dirty="0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 </a:t>
            </a:r>
            <a:r>
              <a:rPr lang="en-US" sz="2700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Influenza</a:t>
            </a:r>
            <a:r>
              <a:rPr lang="en-US" sz="2700" spc="53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</a:t>
            </a:r>
            <a:r>
              <a:rPr lang="en-US" sz="2700" spc="-8" dirty="0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1.153</a:t>
            </a:r>
            <a:r>
              <a:rPr lang="en-US" sz="2700" dirty="0">
                <a:latin typeface="+mn-lt"/>
                <a:ea typeface="ＭＳ Ｐゴシック" panose="020B0600070205080204" pitchFamily="34" charset="-128"/>
                <a:cs typeface="Verdana"/>
              </a:rPr>
              <a:t> 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(</a:t>
            </a:r>
            <a:r>
              <a:rPr lang="en-US" sz="2700" spc="-4" dirty="0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 30,08 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%) </a:t>
            </a:r>
          </a:p>
          <a:p>
            <a:pPr marL="771525" lvl="1" indent="-42862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700" spc="-4" dirty="0" err="1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Spesimen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</a:t>
            </a:r>
            <a:r>
              <a:rPr lang="en-US" sz="2700" spc="-4" dirty="0" err="1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Negatif</a:t>
            </a:r>
            <a:r>
              <a:rPr lang="en-US" sz="2700" spc="-4" dirty="0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 </a:t>
            </a:r>
            <a:r>
              <a:rPr lang="en-US" sz="2700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Influenza </a:t>
            </a:r>
            <a:r>
              <a:rPr lang="en-US" sz="2700" spc="-4" dirty="0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2.680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(</a:t>
            </a:r>
            <a:r>
              <a:rPr lang="en-US" sz="2700" spc="-4" dirty="0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69,91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). </a:t>
            </a:r>
          </a:p>
          <a:p>
            <a:pPr marL="1114425" lvl="2" indent="-428625" fontAlgn="auto">
              <a:spcBef>
                <a:spcPts val="0"/>
              </a:spcBef>
              <a:spcAft>
                <a:spcPts val="0"/>
              </a:spcAft>
              <a:buSzPct val="88000"/>
              <a:buFont typeface="Wingdings" panose="05000000000000000000" pitchFamily="2" charset="2"/>
              <a:buChar char="§"/>
              <a:defRPr/>
            </a:pPr>
            <a:r>
              <a:rPr lang="en-US" sz="2700" spc="-4" dirty="0" err="1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Subtipe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virus influenza : H3N2</a:t>
            </a:r>
            <a:r>
              <a:rPr lang="en-US" sz="2700" spc="68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373 (</a:t>
            </a:r>
            <a:r>
              <a:rPr lang="en-US" sz="2700" spc="-4" dirty="0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32,35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%), </a:t>
            </a:r>
            <a:r>
              <a:rPr lang="en-US" sz="2700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Flu B: </a:t>
            </a:r>
            <a:r>
              <a:rPr lang="en-US" sz="2700" spc="-4" dirty="0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632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(</a:t>
            </a:r>
            <a:r>
              <a:rPr lang="en-US" sz="2700" spc="-4" dirty="0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54,81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%) </a:t>
            </a:r>
            <a:r>
              <a:rPr lang="en-US" sz="2700" spc="-4" dirty="0" err="1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dan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H1pdm09: </a:t>
            </a:r>
            <a:r>
              <a:rPr lang="en-US" sz="2700" spc="-4" dirty="0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148</a:t>
            </a:r>
            <a:r>
              <a:rPr lang="en-US" sz="2700" spc="98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 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(</a:t>
            </a:r>
            <a:r>
              <a:rPr lang="en-US" sz="2700" spc="-4" dirty="0">
                <a:solidFill>
                  <a:srgbClr val="002A00"/>
                </a:solidFill>
                <a:latin typeface="Arial" charset="0"/>
                <a:ea typeface="ＭＳ Ｐゴシック" panose="020B0600070205080204" pitchFamily="34" charset="-128"/>
                <a:cs typeface="Verdana"/>
              </a:rPr>
              <a:t>12,84 </a:t>
            </a:r>
            <a:r>
              <a:rPr lang="en-US" sz="2700" spc="-4" dirty="0">
                <a:solidFill>
                  <a:srgbClr val="002A00"/>
                </a:solidFill>
                <a:latin typeface="+mn-lt"/>
                <a:ea typeface="ＭＳ Ｐゴシック" panose="020B0600070205080204" pitchFamily="34" charset="-128"/>
                <a:cs typeface="Verdana"/>
              </a:rPr>
              <a:t>%)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9E411D-A6AF-4D80-80D6-20684B4F8003}" type="slidenum">
              <a:rPr lang="id-ID" altLang="en-US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id-ID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Chart 2"/>
          <p:cNvGraphicFramePr>
            <a:graphicFrameLocks noGrp="1"/>
          </p:cNvGraphicFramePr>
          <p:nvPr/>
        </p:nvGraphicFramePr>
        <p:xfrm>
          <a:off x="285720" y="214290"/>
          <a:ext cx="8469342" cy="5499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752475" y="5943600"/>
            <a:ext cx="79248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000" dirty="0">
                <a:solidFill>
                  <a:schemeClr val="bg1"/>
                </a:solidFill>
              </a:rPr>
              <a:t>Dari total </a:t>
            </a:r>
            <a:r>
              <a:rPr lang="en-US" sz="2000" dirty="0">
                <a:solidFill>
                  <a:schemeClr val="bg1"/>
                </a:solidFill>
              </a:rPr>
              <a:t>829</a:t>
            </a:r>
            <a:r>
              <a:rPr lang="id-ID" sz="2000" dirty="0">
                <a:solidFill>
                  <a:schemeClr val="bg1"/>
                </a:solidFill>
              </a:rPr>
              <a:t>.42</a:t>
            </a:r>
            <a:r>
              <a:rPr lang="en-US" sz="2000" dirty="0">
                <a:solidFill>
                  <a:schemeClr val="bg1"/>
                </a:solidFill>
              </a:rPr>
              <a:t>7 </a:t>
            </a:r>
            <a:r>
              <a:rPr lang="en-US" sz="2000" dirty="0" err="1">
                <a:solidFill>
                  <a:schemeClr val="bg1"/>
                </a:solidFill>
              </a:rPr>
              <a:t>kunjungan</a:t>
            </a:r>
            <a:r>
              <a:rPr lang="id-ID" sz="2000" dirty="0">
                <a:solidFill>
                  <a:schemeClr val="bg1"/>
                </a:solidFill>
              </a:rPr>
              <a:t> pasien, </a:t>
            </a:r>
            <a:r>
              <a:rPr lang="en-US" sz="2000" dirty="0">
                <a:solidFill>
                  <a:schemeClr val="bg1"/>
                </a:solidFill>
              </a:rPr>
              <a:t>5.818</a:t>
            </a:r>
            <a:r>
              <a:rPr lang="id-ID" sz="2000" dirty="0">
                <a:solidFill>
                  <a:schemeClr val="bg1"/>
                </a:solidFill>
              </a:rPr>
              <a:t> (</a:t>
            </a:r>
            <a:r>
              <a:rPr lang="en-US" sz="2000" dirty="0">
                <a:solidFill>
                  <a:schemeClr val="bg1"/>
                </a:solidFill>
              </a:rPr>
              <a:t>0,7</a:t>
            </a:r>
            <a:r>
              <a:rPr lang="id-ID" sz="2000" dirty="0">
                <a:solidFill>
                  <a:schemeClr val="bg1"/>
                </a:solidFill>
              </a:rPr>
              <a:t>%) teridentifikasi sebagai kasus </a:t>
            </a:r>
            <a:r>
              <a:rPr lang="en-US" sz="2000" dirty="0">
                <a:solidFill>
                  <a:schemeClr val="bg1"/>
                </a:solidFill>
              </a:rPr>
              <a:t>ILI</a:t>
            </a:r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115717" name="TextBox 4"/>
          <p:cNvSpPr txBox="1">
            <a:spLocks noChangeArrowheads="1"/>
          </p:cNvSpPr>
          <p:nvPr/>
        </p:nvSpPr>
        <p:spPr bwMode="auto">
          <a:xfrm>
            <a:off x="10128250" y="407988"/>
            <a:ext cx="185738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87A24E-6E70-46CB-AEF7-E9FDE0E9FC16}" type="slidenum">
              <a:rPr lang="id-ID" altLang="en-US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id-ID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Chart 2"/>
          <p:cNvGraphicFramePr>
            <a:graphicFrameLocks noGrp="1"/>
          </p:cNvGraphicFramePr>
          <p:nvPr/>
        </p:nvGraphicFramePr>
        <p:xfrm>
          <a:off x="0" y="0"/>
          <a:ext cx="8897938" cy="6570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785813" y="6000750"/>
            <a:ext cx="7608887" cy="7048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900" dirty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id-ID" sz="1900" dirty="0">
                <a:solidFill>
                  <a:schemeClr val="bg1"/>
                </a:solidFill>
              </a:rPr>
              <a:t>Kasus</a:t>
            </a:r>
            <a:r>
              <a:rPr lang="en-US" sz="1900" dirty="0">
                <a:solidFill>
                  <a:schemeClr val="bg1"/>
                </a:solidFill>
              </a:rPr>
              <a:t> ILI </a:t>
            </a:r>
            <a:r>
              <a:rPr lang="id-ID" sz="1900" dirty="0">
                <a:solidFill>
                  <a:schemeClr val="bg1"/>
                </a:solidFill>
              </a:rPr>
              <a:t>banyak ditemukan pada kelompok umur </a:t>
            </a:r>
            <a:r>
              <a:rPr lang="en-US" sz="1900" dirty="0">
                <a:solidFill>
                  <a:schemeClr val="bg1"/>
                </a:solidFill>
              </a:rPr>
              <a:t>5</a:t>
            </a:r>
            <a:r>
              <a:rPr lang="id-ID" sz="1900" dirty="0">
                <a:solidFill>
                  <a:schemeClr val="bg1"/>
                </a:solidFill>
              </a:rPr>
              <a:t> – </a:t>
            </a:r>
            <a:r>
              <a:rPr lang="en-US" sz="1900" dirty="0">
                <a:solidFill>
                  <a:schemeClr val="bg1"/>
                </a:solidFill>
              </a:rPr>
              <a:t>1</a:t>
            </a:r>
            <a:r>
              <a:rPr lang="id-ID" sz="1900" dirty="0">
                <a:solidFill>
                  <a:schemeClr val="bg1"/>
                </a:solidFill>
              </a:rPr>
              <a:t>4 tahun</a:t>
            </a:r>
          </a:p>
          <a:p>
            <a:pPr algn="ctr">
              <a:defRPr/>
            </a:pPr>
            <a:endParaRPr lang="id-ID" sz="1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1" name="Rectangle 4"/>
          <p:cNvSpPr>
            <a:spLocks noChangeArrowheads="1"/>
          </p:cNvSpPr>
          <p:nvPr/>
        </p:nvSpPr>
        <p:spPr bwMode="auto">
          <a:xfrm>
            <a:off x="4648200" y="3857625"/>
            <a:ext cx="4495800" cy="12001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id-ID" altLang="en-US" sz="1800" dirty="0">
                <a:solidFill>
                  <a:srgbClr val="FFFFFF"/>
                </a:solidFill>
              </a:rPr>
              <a:t>Pendekatan pelayanan yang mengintegrasikan </a:t>
            </a:r>
            <a:r>
              <a:rPr lang="id-ID" altLang="en-US" sz="1800" b="1" dirty="0">
                <a:solidFill>
                  <a:srgbClr val="FFFF00"/>
                </a:solidFill>
              </a:rPr>
              <a:t>UKP &amp; UKM </a:t>
            </a:r>
            <a:r>
              <a:rPr lang="id-ID" altLang="en-US" sz="1800" dirty="0">
                <a:solidFill>
                  <a:srgbClr val="FFFFFF"/>
                </a:solidFill>
              </a:rPr>
              <a:t>secara berkesinambungan, dengan </a:t>
            </a:r>
            <a:r>
              <a:rPr lang="id-ID" altLang="en-US" sz="1800" dirty="0">
                <a:solidFill>
                  <a:srgbClr val="FFFF00"/>
                </a:solidFill>
              </a:rPr>
              <a:t>target keluarga</a:t>
            </a:r>
            <a:r>
              <a:rPr lang="id-ID" altLang="en-US" sz="1800" dirty="0">
                <a:solidFill>
                  <a:srgbClr val="FFFFFF"/>
                </a:solidFill>
              </a:rPr>
              <a:t>, didasari </a:t>
            </a:r>
            <a:r>
              <a:rPr lang="id-ID" altLang="en-US" sz="1800" b="1" dirty="0">
                <a:solidFill>
                  <a:srgbClr val="FFFF00"/>
                </a:solidFill>
              </a:rPr>
              <a:t>data &amp; informasi </a:t>
            </a:r>
            <a:r>
              <a:rPr lang="id-ID" altLang="en-US" sz="1800" dirty="0">
                <a:solidFill>
                  <a:srgbClr val="FFFFFF"/>
                </a:solidFill>
              </a:rPr>
              <a:t>dari </a:t>
            </a:r>
            <a:r>
              <a:rPr lang="id-ID" altLang="en-US" sz="1800" b="1" dirty="0">
                <a:solidFill>
                  <a:srgbClr val="FFFF00"/>
                </a:solidFill>
              </a:rPr>
              <a:t>profil kesehatan keluarga</a:t>
            </a:r>
          </a:p>
        </p:txBody>
      </p:sp>
      <p:grpSp>
        <p:nvGrpSpPr>
          <p:cNvPr id="47107" name="Group 7"/>
          <p:cNvGrpSpPr>
            <a:grpSpLocks/>
          </p:cNvGrpSpPr>
          <p:nvPr/>
        </p:nvGrpSpPr>
        <p:grpSpPr bwMode="auto">
          <a:xfrm>
            <a:off x="-252413" y="1844675"/>
            <a:ext cx="4608513" cy="2560638"/>
            <a:chOff x="28996" y="946526"/>
            <a:chExt cx="4556049" cy="4318405"/>
          </a:xfrm>
        </p:grpSpPr>
        <p:pic>
          <p:nvPicPr>
            <p:cNvPr id="47114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6" r="39465"/>
            <a:stretch>
              <a:fillRect/>
            </a:stretch>
          </p:blipFill>
          <p:spPr bwMode="auto">
            <a:xfrm>
              <a:off x="1051320" y="946526"/>
              <a:ext cx="3533725" cy="4318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5" name="TextBox 6"/>
            <p:cNvSpPr txBox="1">
              <a:spLocks noChangeArrowheads="1"/>
            </p:cNvSpPr>
            <p:nvPr/>
          </p:nvSpPr>
          <p:spPr bwMode="auto">
            <a:xfrm>
              <a:off x="28996" y="4866502"/>
              <a:ext cx="1710267" cy="38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8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d-ID" altLang="en-US" sz="900" i="1">
                  <a:solidFill>
                    <a:srgbClr val="FFFFFF"/>
                  </a:solidFill>
                  <a:latin typeface="Calibri" panose="020F0502020204030204" pitchFamily="34" charset="0"/>
                </a:rPr>
                <a:t>Sumber Foto: achmad fiqqy fierly</a:t>
              </a:r>
            </a:p>
          </p:txBody>
        </p:sp>
      </p:grpSp>
      <p:sp>
        <p:nvSpPr>
          <p:cNvPr id="47108" name="Rectangle 13"/>
          <p:cNvSpPr>
            <a:spLocks noChangeArrowheads="1"/>
          </p:cNvSpPr>
          <p:nvPr/>
        </p:nvSpPr>
        <p:spPr bwMode="auto">
          <a:xfrm>
            <a:off x="14288" y="4276725"/>
            <a:ext cx="4629150" cy="13843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271463" indent="-271463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400" b="1">
                <a:solidFill>
                  <a:srgbClr val="FFFF00"/>
                </a:solidFill>
                <a:latin typeface="Calibri" panose="020F0502020204030204" pitchFamily="34" charset="0"/>
              </a:rPr>
              <a:t>Tujuan Pendekatan Keluarga: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1. </a:t>
            </a:r>
            <a:r>
              <a:rPr lang="en-US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	</a:t>
            </a:r>
            <a:r>
              <a:rPr lang="id-ID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Meningkatkan akses keluarga terhadap pelayanan</a:t>
            </a:r>
            <a:r>
              <a:rPr lang="en-US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id-ID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kesehatan yang komprehensif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2. </a:t>
            </a:r>
            <a:r>
              <a:rPr lang="en-US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	</a:t>
            </a:r>
            <a:r>
              <a:rPr lang="id-ID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Mendukung pencapaian SPM Kab/Kota</a:t>
            </a:r>
            <a:r>
              <a:rPr lang="en-US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 dan SPM Provinsi</a:t>
            </a:r>
            <a:r>
              <a:rPr lang="id-ID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endParaRPr lang="en-US" altLang="en-US" sz="140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3. </a:t>
            </a:r>
            <a:r>
              <a:rPr lang="en-US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	</a:t>
            </a:r>
            <a:r>
              <a:rPr lang="id-ID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Mendukung pelaksanaan JKN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4. </a:t>
            </a:r>
            <a:r>
              <a:rPr lang="en-US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	</a:t>
            </a:r>
            <a:r>
              <a:rPr lang="id-ID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Mendukung tercapainya program indonesia sehat</a:t>
            </a:r>
          </a:p>
        </p:txBody>
      </p:sp>
      <p:sp>
        <p:nvSpPr>
          <p:cNvPr id="47109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0" y="5745163"/>
            <a:ext cx="9144000" cy="27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1363" indent="-284163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1413" indent="-227013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98613" indent="-227013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5813" indent="-227013"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3013" indent="-22701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0213" indent="-22701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7413" indent="-22701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4613" indent="-22701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id-ID" altLang="en-US" sz="600">
                <a:solidFill>
                  <a:srgbClr val="898989"/>
                </a:solidFill>
              </a:rPr>
              <a:t>DITJEN YANKES </a:t>
            </a:r>
            <a:r>
              <a:rPr lang="sv-SE" altLang="en-US" sz="600">
                <a:solidFill>
                  <a:srgbClr val="898989"/>
                </a:solidFill>
              </a:rPr>
              <a:t>untuk RAKERKESNAS 2017</a:t>
            </a:r>
            <a:endParaRPr lang="id-ID" altLang="en-US" sz="600">
              <a:solidFill>
                <a:srgbClr val="898989"/>
              </a:solidFill>
            </a:endParaRPr>
          </a:p>
        </p:txBody>
      </p:sp>
      <p:sp>
        <p:nvSpPr>
          <p:cNvPr id="47110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B6A67E-261C-4A62-8AE0-FB2764AA492C}" type="slidenum">
              <a:rPr lang="en-US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03434" name="Rectangle 4"/>
          <p:cNvSpPr>
            <a:spLocks noChangeArrowheads="1"/>
          </p:cNvSpPr>
          <p:nvPr/>
        </p:nvSpPr>
        <p:spPr bwMode="auto">
          <a:xfrm>
            <a:off x="4643438" y="2133600"/>
            <a:ext cx="4495800" cy="14763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>
            <a:ext uri="{91240B29-F687-4f45-9708-019B960494DF}"/>
          </a:extLst>
        </p:spPr>
        <p:txBody>
          <a:bodyPr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id-ID" altLang="en-US" sz="1800" dirty="0">
                <a:solidFill>
                  <a:prstClr val="black"/>
                </a:solidFill>
              </a:rPr>
              <a:t>Pendekatan </a:t>
            </a:r>
            <a:r>
              <a:rPr lang="en-US" altLang="en-US" sz="1800" dirty="0" err="1">
                <a:solidFill>
                  <a:prstClr val="black"/>
                </a:solidFill>
              </a:rPr>
              <a:t>Keluarga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dirty="0" err="1">
                <a:solidFill>
                  <a:prstClr val="black"/>
                </a:solidFill>
              </a:rPr>
              <a:t>adalah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dirty="0" err="1">
                <a:solidFill>
                  <a:prstClr val="black"/>
                </a:solidFill>
              </a:rPr>
              <a:t>salah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dirty="0" err="1">
                <a:solidFill>
                  <a:prstClr val="black"/>
                </a:solidFill>
              </a:rPr>
              <a:t>satu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dirty="0" err="1">
                <a:solidFill>
                  <a:prstClr val="black"/>
                </a:solidFill>
              </a:rPr>
              <a:t>cara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</a:rPr>
              <a:t>Puskesmas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dirty="0" err="1">
                <a:solidFill>
                  <a:prstClr val="black"/>
                </a:solidFill>
              </a:rPr>
              <a:t>untuk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</a:rPr>
              <a:t>meningkatkan</a:t>
            </a:r>
            <a:r>
              <a:rPr lang="en-US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</a:rPr>
              <a:t>jangkauan</a:t>
            </a:r>
            <a:r>
              <a:rPr lang="en-US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</a:rPr>
              <a:t>sasaran</a:t>
            </a:r>
            <a:r>
              <a:rPr lang="en-US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en-US" sz="1800" dirty="0" err="1">
                <a:solidFill>
                  <a:prstClr val="black"/>
                </a:solidFill>
              </a:rPr>
              <a:t>dan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</a:rPr>
              <a:t>mendekatkan</a:t>
            </a:r>
            <a:r>
              <a:rPr lang="en-US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</a:rPr>
              <a:t>atau</a:t>
            </a:r>
            <a:r>
              <a:rPr lang="en-US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</a:rPr>
              <a:t>meningkatkan</a:t>
            </a:r>
            <a:r>
              <a:rPr lang="en-US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</a:rPr>
              <a:t>akses</a:t>
            </a:r>
            <a:r>
              <a:rPr lang="en-US" altLang="en-US" sz="1800" b="1" dirty="0">
                <a:solidFill>
                  <a:srgbClr val="FF0000"/>
                </a:solidFill>
              </a:rPr>
              <a:t> </a:t>
            </a:r>
            <a:r>
              <a:rPr lang="id-ID" altLang="en-US" sz="1800" b="1" dirty="0">
                <a:solidFill>
                  <a:srgbClr val="FF0000"/>
                </a:solidFill>
              </a:rPr>
              <a:t>pelayanan </a:t>
            </a:r>
            <a:r>
              <a:rPr lang="en-US" altLang="en-US" sz="1800" b="1" dirty="0" err="1">
                <a:solidFill>
                  <a:srgbClr val="FF0000"/>
                </a:solidFill>
              </a:rPr>
              <a:t>kesehatan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dirty="0" err="1">
                <a:solidFill>
                  <a:prstClr val="black"/>
                </a:solidFill>
              </a:rPr>
              <a:t>dengan</a:t>
            </a:r>
            <a:r>
              <a:rPr lang="en-US" altLang="en-US" sz="1800" dirty="0">
                <a:solidFill>
                  <a:prstClr val="black"/>
                </a:solidFill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</a:rPr>
              <a:t>mendatangi</a:t>
            </a:r>
            <a:r>
              <a:rPr lang="en-US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en-US" sz="1800" b="1" dirty="0" err="1">
                <a:solidFill>
                  <a:srgbClr val="FF0000"/>
                </a:solidFill>
              </a:rPr>
              <a:t>keluarga</a:t>
            </a:r>
            <a:endParaRPr lang="id-ID" altLang="en-US" sz="18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57313" y="1071563"/>
            <a:ext cx="7786687" cy="5000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id-ID" sz="2000" b="1" dirty="0">
                <a:solidFill>
                  <a:prstClr val="white"/>
                </a:solidFill>
              </a:rPr>
              <a:t>PENGERTIAN PENDEKATAN KELUARGA</a:t>
            </a:r>
            <a:endParaRPr lang="en-US" sz="2000" b="1" dirty="0">
              <a:solidFill>
                <a:prstClr val="white"/>
              </a:solidFill>
            </a:endParaRPr>
          </a:p>
        </p:txBody>
      </p:sp>
      <p:pic>
        <p:nvPicPr>
          <p:cNvPr id="47113" name="Picture 12" descr="C:\Users\OKVA\Downloads\logo-kemenkes-baru-2016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112838"/>
            <a:ext cx="1071563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3"/>
          <p:cNvSpPr>
            <a:spLocks noGrp="1"/>
          </p:cNvSpPr>
          <p:nvPr>
            <p:ph type="title"/>
          </p:nvPr>
        </p:nvSpPr>
        <p:spPr>
          <a:xfrm>
            <a:off x="838200" y="762000"/>
            <a:ext cx="7772400" cy="1362075"/>
          </a:xfrm>
        </p:spPr>
        <p:txBody>
          <a:bodyPr/>
          <a:lstStyle/>
          <a:p>
            <a:r>
              <a:rPr lang="id-ID" altLang="en-US" sz="4800" b="1">
                <a:solidFill>
                  <a:schemeClr val="bg1"/>
                </a:solidFill>
              </a:rPr>
              <a:t>INDIKATOR KINERJA SITE</a:t>
            </a:r>
          </a:p>
        </p:txBody>
      </p:sp>
      <p:sp>
        <p:nvSpPr>
          <p:cNvPr id="11776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D620B9-187A-4F78-873A-8ED2F8EC0DB1}" type="slidenum">
              <a:rPr lang="id-ID" altLang="en-US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id-ID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17764" name="Picture 2" descr="http://202.150.166.243/dms/images/stories/big_proc_performa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4600"/>
            <a:ext cx="3962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FA1D92-A767-4804-BBDB-56C593969DF6}" type="slidenum">
              <a:rPr lang="id-ID" altLang="en-US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id-ID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Chart 2"/>
          <p:cNvGraphicFramePr>
            <a:graphicFrameLocks noGrp="1"/>
          </p:cNvGraphicFramePr>
          <p:nvPr/>
        </p:nvGraphicFramePr>
        <p:xfrm>
          <a:off x="246062" y="287072"/>
          <a:ext cx="8683656" cy="6570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2C5DF0-4E03-459C-BE5B-85580960A7ED}" type="slidenum">
              <a:rPr lang="id-ID" altLang="en-US" sz="2800" smtClean="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id-ID" altLang="en-US" sz="2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" name="Chart 2"/>
          <p:cNvGraphicFramePr>
            <a:graphicFrameLocks noGrp="1"/>
          </p:cNvGraphicFramePr>
          <p:nvPr/>
        </p:nvGraphicFramePr>
        <p:xfrm>
          <a:off x="246062" y="287073"/>
          <a:ext cx="8651875" cy="6283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 idx="4294967295"/>
          </p:nvPr>
        </p:nvSpPr>
        <p:spPr>
          <a:xfrm>
            <a:off x="849313" y="227013"/>
            <a:ext cx="7772400" cy="895350"/>
          </a:xfrm>
        </p:spPr>
        <p:txBody>
          <a:bodyPr/>
          <a:lstStyle/>
          <a:p>
            <a:pPr eaLnBrk="1" hangingPunct="1"/>
            <a:r>
              <a:rPr lang="en-US" altLang="id-ID">
                <a:solidFill>
                  <a:schemeClr val="bg1"/>
                </a:solidFill>
                <a:latin typeface="Franklin Gothic Book" panose="020B0503020102020204" pitchFamily="34" charset="0"/>
                <a:ea typeface="MS PGothic" panose="020B0600070205080204" pitchFamily="34" charset="-128"/>
              </a:rPr>
              <a:t>Kondisi saat ini</a:t>
            </a:r>
          </a:p>
        </p:txBody>
      </p:sp>
      <p:sp>
        <p:nvSpPr>
          <p:cNvPr id="122883" name="Text Placeholder 2"/>
          <p:cNvSpPr>
            <a:spLocks noGrp="1"/>
          </p:cNvSpPr>
          <p:nvPr>
            <p:ph type="body" idx="1"/>
          </p:nvPr>
        </p:nvSpPr>
        <p:spPr>
          <a:xfrm>
            <a:off x="533400" y="762000"/>
            <a:ext cx="8229600" cy="5715000"/>
          </a:xfrm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id-ID">
              <a:latin typeface="Perpetua" panose="02020502060401020303" pitchFamily="18" charset="0"/>
              <a:ea typeface="MS PGothic" panose="020B0600070205080204" pitchFamily="34" charset="-128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id-ID">
                <a:latin typeface="Perpetua" panose="02020502060401020303" pitchFamily="18" charset="0"/>
                <a:ea typeface="MS PGothic" panose="020B0600070205080204" pitchFamily="34" charset="-128"/>
              </a:rPr>
              <a:t>	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id-ID">
              <a:latin typeface="Perpetua" panose="02020502060401020303" pitchFamily="18" charset="0"/>
              <a:ea typeface="MS PGothic" panose="020B0600070205080204" pitchFamily="34" charset="-128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id-ID">
              <a:latin typeface="Perpetua" panose="02020502060401020303" pitchFamily="18" charset="0"/>
              <a:ea typeface="MS PGothic" panose="020B0600070205080204" pitchFamily="34" charset="-128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id-ID">
                <a:latin typeface="Perpetua" panose="02020502060401020303" pitchFamily="18" charset="0"/>
                <a:ea typeface="MS PGothic" panose="020B0600070205080204" pitchFamily="34" charset="-128"/>
              </a:rPr>
              <a:t>		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id-ID">
                <a:latin typeface="Perpetua" panose="02020502060401020303" pitchFamily="18" charset="0"/>
                <a:ea typeface="MS PGothic" panose="020B0600070205080204" pitchFamily="34" charset="-128"/>
              </a:rPr>
              <a:t>			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id-ID">
              <a:latin typeface="Perpetua" panose="02020502060401020303" pitchFamily="18" charset="0"/>
              <a:ea typeface="MS PGothic" panose="020B0600070205080204" pitchFamily="34" charset="-128"/>
            </a:endParaRPr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id-ID">
              <a:latin typeface="Perpetua" panose="02020502060401020303" pitchFamily="18" charset="0"/>
              <a:ea typeface="MS PGothic" panose="020B0600070205080204" pitchFamily="34" charset="-128"/>
            </a:endParaRPr>
          </a:p>
        </p:txBody>
      </p:sp>
      <p:sp>
        <p:nvSpPr>
          <p:cNvPr id="4" name="Down Arrow 3"/>
          <p:cNvSpPr>
            <a:spLocks noChangeArrowheads="1"/>
          </p:cNvSpPr>
          <p:nvPr/>
        </p:nvSpPr>
        <p:spPr bwMode="auto">
          <a:xfrm>
            <a:off x="3851275" y="2554288"/>
            <a:ext cx="990600" cy="9906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CB3433"/>
              </a:gs>
              <a:gs pos="100000">
                <a:srgbClr val="8D100F"/>
              </a:gs>
            </a:gsLst>
            <a:lin ang="5400000"/>
          </a:gradFill>
          <a:ln w="9525" cap="rnd">
            <a:solidFill>
              <a:schemeClr val="accent1"/>
            </a:solidFill>
            <a:miter lim="800000"/>
            <a:headEnd/>
            <a:tailEnd/>
          </a:ln>
          <a:effectLst>
            <a:outerShdw blurRad="38100" dist="254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000">
              <a:solidFill>
                <a:srgbClr val="FFFFFF"/>
              </a:solidFill>
            </a:endParaRPr>
          </a:p>
        </p:txBody>
      </p:sp>
      <p:sp>
        <p:nvSpPr>
          <p:cNvPr id="5" name="Down Arrow 4"/>
          <p:cNvSpPr>
            <a:spLocks noChangeArrowheads="1"/>
          </p:cNvSpPr>
          <p:nvPr/>
        </p:nvSpPr>
        <p:spPr bwMode="auto">
          <a:xfrm>
            <a:off x="4038600" y="4876800"/>
            <a:ext cx="838200" cy="6858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CB3433"/>
              </a:gs>
              <a:gs pos="100000">
                <a:srgbClr val="8D100F"/>
              </a:gs>
            </a:gsLst>
            <a:lin ang="5400000"/>
          </a:gradFill>
          <a:ln w="9525" cap="rnd">
            <a:solidFill>
              <a:schemeClr val="accent1"/>
            </a:solidFill>
            <a:miter lim="800000"/>
            <a:headEnd/>
            <a:tailEnd/>
          </a:ln>
          <a:effectLst>
            <a:outerShdw blurRad="38100" dist="254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000">
              <a:solidFill>
                <a:srgbClr val="FFFFFF"/>
              </a:solidFill>
            </a:endParaRPr>
          </a:p>
        </p:txBody>
      </p:sp>
      <p:sp>
        <p:nvSpPr>
          <p:cNvPr id="141318" name="TextBox 6"/>
          <p:cNvSpPr txBox="1">
            <a:spLocks noChangeArrowheads="1"/>
          </p:cNvSpPr>
          <p:nvPr/>
        </p:nvSpPr>
        <p:spPr bwMode="auto">
          <a:xfrm>
            <a:off x="838200" y="1143000"/>
            <a:ext cx="762000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2400" b="1">
                <a:solidFill>
                  <a:schemeClr val="bg1"/>
                </a:solidFill>
                <a:latin typeface="Arial" panose="020B0604020202020204" pitchFamily="34" charset="0"/>
              </a:rPr>
              <a:t>Avian Influenza : H7N9, H5N2, H5N3, H5N6, H5N8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2400" b="1">
                <a:solidFill>
                  <a:schemeClr val="bg1"/>
                </a:solidFill>
                <a:latin typeface="Arial" panose="020B0604020202020204" pitchFamily="34" charset="0"/>
              </a:rPr>
              <a:t>Avian Influenza H5N1 masih bersirkulasi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2400" b="1">
                <a:solidFill>
                  <a:schemeClr val="bg1"/>
                </a:solidFill>
                <a:latin typeface="Arial" panose="020B0604020202020204" pitchFamily="34" charset="0"/>
              </a:rPr>
              <a:t>Influenza musiman  (H1N1)</a:t>
            </a:r>
          </a:p>
        </p:txBody>
      </p:sp>
      <p:sp>
        <p:nvSpPr>
          <p:cNvPr id="141319" name="TextBox 7"/>
          <p:cNvSpPr txBox="1">
            <a:spLocks noChangeArrowheads="1"/>
          </p:cNvSpPr>
          <p:nvPr/>
        </p:nvSpPr>
        <p:spPr bwMode="auto">
          <a:xfrm>
            <a:off x="2249488" y="3797300"/>
            <a:ext cx="4495800" cy="8921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4000">
                <a:solidFill>
                  <a:srgbClr val="FFFFFF"/>
                </a:solidFill>
                <a:latin typeface="Arial" panose="020B0604020202020204" pitchFamily="34" charset="0"/>
              </a:rPr>
              <a:t>Ancaman pandemi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id-ID" sz="12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1320" name="TextBox 10"/>
          <p:cNvSpPr txBox="1">
            <a:spLocks noChangeArrowheads="1"/>
          </p:cNvSpPr>
          <p:nvPr/>
        </p:nvSpPr>
        <p:spPr bwMode="auto">
          <a:xfrm>
            <a:off x="801688" y="5854700"/>
            <a:ext cx="7467600" cy="64611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3600">
                <a:solidFill>
                  <a:srgbClr val="FFFFFF"/>
                </a:solidFill>
                <a:latin typeface="Arial" panose="020B0604020202020204" pitchFamily="34" charset="0"/>
              </a:rPr>
              <a:t>Peningkatan kesiapsiagaan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500" tmFilter="0, 0; .2, .5; .8, .5; 1, 0"/>
                                        <p:tgtEl>
                                          <p:spTgt spid="1413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750" autoRev="1" fill="hold"/>
                                        <p:tgtEl>
                                          <p:spTgt spid="1413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4" grpId="0"/>
      <p:bldP spid="4" grpId="0" animBg="1"/>
      <p:bldP spid="5" grpId="0" animBg="1"/>
      <p:bldP spid="141318" grpId="0" animBg="1"/>
      <p:bldP spid="141319" grpId="0" animBg="1"/>
      <p:bldP spid="1413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144000" cy="688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 tmFilter="0, 0; .2, .5; .8, .5; 1, 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0" autoRev="1" fill="hold"/>
                                        <p:tgtEl>
                                          <p:spTgt spid="1433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304800" y="1504950"/>
            <a:ext cx="8534400" cy="5105400"/>
          </a:xfrm>
        </p:spPr>
        <p:txBody>
          <a:bodyPr/>
          <a:lstStyle/>
          <a:p>
            <a:pPr algn="just" eaLnBrk="1" hangingPunct="1">
              <a:buFont typeface="Wingdings 2" panose="05020102010507070707" pitchFamily="18" charset="2"/>
              <a:buChar char=""/>
            </a:pPr>
            <a:r>
              <a:rPr lang="en-US" altLang="id-ID"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Agar mampu mengenali secara dini dan menanggulangi dampaknya</a:t>
            </a:r>
          </a:p>
          <a:p>
            <a:pPr algn="just" eaLnBrk="1" hangingPunct="1">
              <a:buFont typeface="Wingdings 2" panose="05020102010507070707" pitchFamily="18" charset="2"/>
              <a:buChar char=""/>
            </a:pPr>
            <a:r>
              <a:rPr lang="en-US" altLang="id-ID"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Membatasi atau memperlambat penularan dan penyebaran ke wilayah yg lebih luas</a:t>
            </a:r>
          </a:p>
          <a:p>
            <a:pPr algn="just" eaLnBrk="1" hangingPunct="1">
              <a:buFont typeface="Wingdings 2" panose="05020102010507070707" pitchFamily="18" charset="2"/>
              <a:buChar char=""/>
            </a:pPr>
            <a:r>
              <a:rPr lang="en-US" altLang="id-ID"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Meminimalisasi jumlah penderita yang dirawat maupun kematian</a:t>
            </a:r>
          </a:p>
          <a:p>
            <a:pPr algn="just" eaLnBrk="1" hangingPunct="1">
              <a:buFont typeface="Wingdings 2" panose="05020102010507070707" pitchFamily="18" charset="2"/>
              <a:buChar char=""/>
            </a:pPr>
            <a:r>
              <a:rPr lang="en-US" altLang="id-ID"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Menjaga/ mempersiapkan keberlangsungan unit-unit esensial</a:t>
            </a:r>
          </a:p>
          <a:p>
            <a:pPr algn="just" eaLnBrk="1" hangingPunct="1">
              <a:buFont typeface="Wingdings 2" panose="05020102010507070707" pitchFamily="18" charset="2"/>
              <a:buChar char=""/>
            </a:pPr>
            <a:r>
              <a:rPr lang="en-US" altLang="id-ID"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Mengurangi dampak ekonomi dan sosial</a:t>
            </a:r>
            <a:endParaRPr lang="id-ID" altLang="id-ID" sz="2400">
              <a:solidFill>
                <a:schemeClr val="bg1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45411" name="Rectangle 1"/>
          <p:cNvSpPr>
            <a:spLocks noChangeArrowheads="1"/>
          </p:cNvSpPr>
          <p:nvPr/>
        </p:nvSpPr>
        <p:spPr bwMode="auto">
          <a:xfrm>
            <a:off x="304800" y="228600"/>
            <a:ext cx="8382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2800">
                <a:solidFill>
                  <a:schemeClr val="bg1"/>
                </a:solidFill>
                <a:latin typeface="Arial" panose="020B0604020202020204" pitchFamily="34" charset="0"/>
              </a:rPr>
              <a:t>MENGAPA HARUS BERSIAP MENGHADAPI PANDEMI?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5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45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45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5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5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5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5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0">
            <a:solidFill>
              <a:srgbClr val="4E49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prstClr val="white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-1293019" y="3786982"/>
            <a:ext cx="45005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44563" y="5965825"/>
            <a:ext cx="7942262" cy="301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029" name="TextBox 29"/>
          <p:cNvSpPr txBox="1">
            <a:spLocks noChangeArrowheads="1"/>
          </p:cNvSpPr>
          <p:nvPr/>
        </p:nvSpPr>
        <p:spPr bwMode="auto">
          <a:xfrm rot="-5400000">
            <a:off x="-478631" y="2401094"/>
            <a:ext cx="2190750" cy="461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d-ID" altLang="id-ID" sz="2400" b="1">
                <a:solidFill>
                  <a:schemeClr val="bg1"/>
                </a:solidFill>
                <a:latin typeface="Arial Rounded MT Bold" panose="020F0704030504030204" pitchFamily="34" charset="0"/>
              </a:rPr>
              <a:t>Kasus Harian</a:t>
            </a:r>
          </a:p>
        </p:txBody>
      </p:sp>
      <p:sp>
        <p:nvSpPr>
          <p:cNvPr id="129030" name="TextBox 30"/>
          <p:cNvSpPr txBox="1">
            <a:spLocks noChangeArrowheads="1"/>
          </p:cNvSpPr>
          <p:nvPr/>
        </p:nvSpPr>
        <p:spPr bwMode="auto">
          <a:xfrm>
            <a:off x="2743200" y="6108700"/>
            <a:ext cx="4564063" cy="4619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2400" b="1">
                <a:solidFill>
                  <a:schemeClr val="bg1"/>
                </a:solidFill>
                <a:latin typeface="Arial Rounded MT Bold" panose="020F0704030504030204" pitchFamily="34" charset="0"/>
              </a:rPr>
              <a:t>“</a:t>
            </a:r>
            <a:r>
              <a:rPr lang="id-ID" altLang="id-ID" sz="2400" b="1">
                <a:solidFill>
                  <a:schemeClr val="bg1"/>
                </a:solidFill>
                <a:latin typeface="Arial Rounded MT Bold" panose="020F0704030504030204" pitchFamily="34" charset="0"/>
              </a:rPr>
              <a:t>Waktu</a:t>
            </a:r>
            <a:r>
              <a:rPr lang="id-ID" altLang="en-US" sz="2400" b="1">
                <a:solidFill>
                  <a:schemeClr val="bg1"/>
                </a:solidFill>
                <a:latin typeface="Arial Rounded MT Bold" panose="020F0704030504030204" pitchFamily="34" charset="0"/>
              </a:rPr>
              <a:t>”</a:t>
            </a:r>
            <a:r>
              <a:rPr lang="id-ID" altLang="id-ID" sz="2400" b="1">
                <a:solidFill>
                  <a:schemeClr val="bg1"/>
                </a:solidFill>
                <a:latin typeface="Arial Rounded MT Bold" panose="020F0704030504030204" pitchFamily="34" charset="0"/>
              </a:rPr>
              <a:t> mulai kasus pertama</a:t>
            </a:r>
          </a:p>
        </p:txBody>
      </p:sp>
      <p:sp>
        <p:nvSpPr>
          <p:cNvPr id="34" name="Freeform 33"/>
          <p:cNvSpPr/>
          <p:nvPr/>
        </p:nvSpPr>
        <p:spPr>
          <a:xfrm>
            <a:off x="928688" y="2286000"/>
            <a:ext cx="5100637" cy="3687763"/>
          </a:xfrm>
          <a:custGeom>
            <a:avLst/>
            <a:gdLst>
              <a:gd name="connsiteX0" fmla="*/ 0 w 5786651"/>
              <a:gd name="connsiteY0" fmla="*/ 3687169 h 3687169"/>
              <a:gd name="connsiteX1" fmla="*/ 1473958 w 5786651"/>
              <a:gd name="connsiteY1" fmla="*/ 2922895 h 3687169"/>
              <a:gd name="connsiteX2" fmla="*/ 2934269 w 5786651"/>
              <a:gd name="connsiteY2" fmla="*/ 2274 h 3687169"/>
              <a:gd name="connsiteX3" fmla="*/ 4380932 w 5786651"/>
              <a:gd name="connsiteY3" fmla="*/ 2936542 h 3687169"/>
              <a:gd name="connsiteX4" fmla="*/ 5786651 w 5786651"/>
              <a:gd name="connsiteY4" fmla="*/ 3646226 h 3687169"/>
              <a:gd name="connsiteX5" fmla="*/ 5786651 w 5786651"/>
              <a:gd name="connsiteY5" fmla="*/ 3646226 h 3687169"/>
              <a:gd name="connsiteX6" fmla="*/ 5786651 w 5786651"/>
              <a:gd name="connsiteY6" fmla="*/ 3646226 h 368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51" h="3687169">
                <a:moveTo>
                  <a:pt x="0" y="3687169"/>
                </a:moveTo>
                <a:cubicBezTo>
                  <a:pt x="492456" y="3612106"/>
                  <a:pt x="984913" y="3537044"/>
                  <a:pt x="1473958" y="2922895"/>
                </a:cubicBezTo>
                <a:cubicBezTo>
                  <a:pt x="1963003" y="2308746"/>
                  <a:pt x="2449773" y="0"/>
                  <a:pt x="2934269" y="2274"/>
                </a:cubicBezTo>
                <a:cubicBezTo>
                  <a:pt x="3418765" y="4549"/>
                  <a:pt x="3905535" y="2329217"/>
                  <a:pt x="4380932" y="2936542"/>
                </a:cubicBezTo>
                <a:cubicBezTo>
                  <a:pt x="4856329" y="3543867"/>
                  <a:pt x="5786651" y="3646226"/>
                  <a:pt x="5786651" y="3646226"/>
                </a:cubicBezTo>
                <a:lnTo>
                  <a:pt x="5786651" y="3646226"/>
                </a:lnTo>
                <a:lnTo>
                  <a:pt x="5786651" y="3646226"/>
                </a:lnTo>
              </a:path>
            </a:pathLst>
          </a:cu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prstClr val="black"/>
              </a:solidFill>
            </a:endParaRPr>
          </a:p>
        </p:txBody>
      </p:sp>
      <p:sp>
        <p:nvSpPr>
          <p:cNvPr id="129032" name="TextBox 41"/>
          <p:cNvSpPr txBox="1">
            <a:spLocks noChangeArrowheads="1"/>
          </p:cNvSpPr>
          <p:nvPr/>
        </p:nvSpPr>
        <p:spPr bwMode="auto">
          <a:xfrm>
            <a:off x="2457450" y="4108450"/>
            <a:ext cx="20780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id-ID" sz="2400" b="1">
                <a:solidFill>
                  <a:srgbClr val="FFFFFF"/>
                </a:solidFill>
                <a:latin typeface="Arial Rounded MT Bold" panose="020F0704030504030204" pitchFamily="34" charset="0"/>
              </a:rPr>
              <a:t>TANPA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id-ID" sz="2400" b="1">
                <a:solidFill>
                  <a:srgbClr val="FFFFFF"/>
                </a:solidFill>
                <a:latin typeface="Arial Rounded MT Bold" panose="020F0704030504030204" pitchFamily="34" charset="0"/>
              </a:rPr>
              <a:t>INTERVENSI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711325" y="4478338"/>
            <a:ext cx="6904038" cy="1476375"/>
            <a:chOff x="1710935" y="4477545"/>
            <a:chExt cx="6904383" cy="1477617"/>
          </a:xfrm>
        </p:grpSpPr>
        <p:sp>
          <p:nvSpPr>
            <p:cNvPr id="37" name="Freeform 36"/>
            <p:cNvSpPr/>
            <p:nvPr/>
          </p:nvSpPr>
          <p:spPr>
            <a:xfrm>
              <a:off x="1710935" y="4477545"/>
              <a:ext cx="6904383" cy="1477617"/>
            </a:xfrm>
            <a:custGeom>
              <a:avLst/>
              <a:gdLst>
                <a:gd name="connsiteX0" fmla="*/ 0 w 6904383"/>
                <a:gd name="connsiteY0" fmla="*/ 1477617 h 1477617"/>
                <a:gd name="connsiteX1" fmla="*/ 2146852 w 6904383"/>
                <a:gd name="connsiteY1" fmla="*/ 1080052 h 1477617"/>
                <a:gd name="connsiteX2" fmla="*/ 3604591 w 6904383"/>
                <a:gd name="connsiteY2" fmla="*/ 6626 h 1477617"/>
                <a:gd name="connsiteX3" fmla="*/ 5022574 w 6904383"/>
                <a:gd name="connsiteY3" fmla="*/ 1119808 h 1477617"/>
                <a:gd name="connsiteX4" fmla="*/ 6904383 w 6904383"/>
                <a:gd name="connsiteY4" fmla="*/ 1464365 h 1477617"/>
                <a:gd name="connsiteX5" fmla="*/ 6904383 w 6904383"/>
                <a:gd name="connsiteY5" fmla="*/ 1464365 h 147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04383" h="1477617">
                  <a:moveTo>
                    <a:pt x="0" y="1477617"/>
                  </a:moveTo>
                  <a:cubicBezTo>
                    <a:pt x="773043" y="1401417"/>
                    <a:pt x="1546087" y="1325217"/>
                    <a:pt x="2146852" y="1080052"/>
                  </a:cubicBezTo>
                  <a:cubicBezTo>
                    <a:pt x="2747617" y="834887"/>
                    <a:pt x="3125304" y="0"/>
                    <a:pt x="3604591" y="6626"/>
                  </a:cubicBezTo>
                  <a:cubicBezTo>
                    <a:pt x="4083878" y="13252"/>
                    <a:pt x="4472609" y="876851"/>
                    <a:pt x="5022574" y="1119808"/>
                  </a:cubicBezTo>
                  <a:cubicBezTo>
                    <a:pt x="5572539" y="1362765"/>
                    <a:pt x="6904383" y="1464365"/>
                    <a:pt x="6904383" y="1464365"/>
                  </a:cubicBezTo>
                  <a:lnTo>
                    <a:pt x="6904383" y="1464365"/>
                  </a:lnTo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9045" name="TextBox 42"/>
            <p:cNvSpPr txBox="1">
              <a:spLocks noChangeArrowheads="1"/>
            </p:cNvSpPr>
            <p:nvPr/>
          </p:nvSpPr>
          <p:spPr bwMode="auto">
            <a:xfrm>
              <a:off x="4242727" y="5037872"/>
              <a:ext cx="2078118" cy="831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800"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d-ID" altLang="id-ID" sz="2400" b="1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DENGAN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id-ID" altLang="id-ID" sz="2400" b="1">
                  <a:solidFill>
                    <a:srgbClr val="FFFFFF"/>
                  </a:solidFill>
                  <a:latin typeface="Arial Rounded MT Bold" panose="020F0704030504030204" pitchFamily="34" charset="0"/>
                </a:rPr>
                <a:t>INTERVENSI</a:t>
              </a:r>
            </a:p>
          </p:txBody>
        </p:sp>
      </p:grpSp>
      <p:sp>
        <p:nvSpPr>
          <p:cNvPr id="129034" name="TextBox 43"/>
          <p:cNvSpPr txBox="1">
            <a:spLocks noChangeArrowheads="1"/>
          </p:cNvSpPr>
          <p:nvPr/>
        </p:nvSpPr>
        <p:spPr bwMode="auto">
          <a:xfrm>
            <a:off x="211138" y="285750"/>
            <a:ext cx="87201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d-ID" altLang="id-ID" sz="3600" b="1">
                <a:latin typeface="Arial Rounded MT Bold" panose="020F0704030504030204" pitchFamily="34" charset="0"/>
              </a:rPr>
              <a:t>PANDEMI: Dengan &amp; Tanpa Kesiagaan</a:t>
            </a:r>
          </a:p>
        </p:txBody>
      </p:sp>
      <p:grpSp>
        <p:nvGrpSpPr>
          <p:cNvPr id="3" name="Group 25"/>
          <p:cNvGrpSpPr/>
          <p:nvPr/>
        </p:nvGrpSpPr>
        <p:grpSpPr>
          <a:xfrm>
            <a:off x="2857489" y="1071546"/>
            <a:ext cx="3373638" cy="3412624"/>
            <a:chOff x="2857488" y="1071546"/>
            <a:chExt cx="3373637" cy="3412624"/>
          </a:xfrm>
          <a:solidFill>
            <a:srgbClr val="006600"/>
          </a:solidFill>
        </p:grpSpPr>
        <p:cxnSp>
          <p:nvCxnSpPr>
            <p:cNvPr id="39" name="Straight Connector 38"/>
            <p:cNvCxnSpPr/>
            <p:nvPr/>
          </p:nvCxnSpPr>
          <p:spPr>
            <a:xfrm>
              <a:off x="3456901" y="2251790"/>
              <a:ext cx="1857388" cy="0"/>
            </a:xfrm>
            <a:prstGeom prst="line">
              <a:avLst/>
            </a:prstGeom>
            <a:grpFill/>
            <a:ln w="76200">
              <a:solidFill>
                <a:srgbClr val="0066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37" idx="2"/>
            </p:cNvCxnSpPr>
            <p:nvPr/>
          </p:nvCxnSpPr>
          <p:spPr>
            <a:xfrm rot="16200000" flipH="1">
              <a:off x="4198718" y="3367361"/>
              <a:ext cx="2232381" cy="1238"/>
            </a:xfrm>
            <a:prstGeom prst="straightConnector1">
              <a:avLst/>
            </a:prstGeom>
            <a:grpFill/>
            <a:ln w="76200">
              <a:solidFill>
                <a:srgbClr val="00660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018434" y="1071546"/>
              <a:ext cx="3107132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  <a:ea typeface="ＭＳ Ｐゴシック" charset="0"/>
                  <a:cs typeface="Arial" pitchFamily="34" charset="0"/>
                </a:rPr>
                <a:t>PUNCAK  </a:t>
              </a: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  <a:ea typeface="ＭＳ Ｐゴシック" charset="0"/>
                  <a:cs typeface="Arial" pitchFamily="34" charset="0"/>
                  <a:sym typeface="Wingdings" pitchFamily="2" charset="2"/>
                </a:rPr>
                <a:t>PANDEMI</a:t>
              </a:r>
              <a:endParaRPr lang="id-ID" sz="2400" b="1" dirty="0">
                <a:solidFill>
                  <a:prstClr val="white"/>
                </a:solidFill>
                <a:latin typeface="Arial Rounded MT Bold" pitchFamily="34" charset="0"/>
                <a:ea typeface="ＭＳ Ｐゴシック" charset="0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00430" y="1714488"/>
              <a:ext cx="159210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  <a:ea typeface="ＭＳ Ｐゴシック" charset="0"/>
                  <a:cs typeface="Arial" pitchFamily="34" charset="0"/>
                </a:rPr>
                <a:t>MUNDUR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857488" y="1714488"/>
              <a:ext cx="571504" cy="5000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</a:rPr>
                <a:t>1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4071934" y="2714620"/>
              <a:ext cx="571504" cy="5000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</a:rPr>
                <a:t>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14876" y="2714620"/>
              <a:ext cx="1516249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  <a:ea typeface="ＭＳ Ｐゴシック" charset="0"/>
                  <a:cs typeface="Arial" pitchFamily="34" charset="0"/>
                </a:rPr>
                <a:t>RENDAH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5072063" y="1785938"/>
            <a:ext cx="3843337" cy="3876675"/>
            <a:chOff x="5072066" y="1785926"/>
            <a:chExt cx="3843533" cy="3877147"/>
          </a:xfrm>
        </p:grpSpPr>
        <p:sp>
          <p:nvSpPr>
            <p:cNvPr id="27" name="Right Brace 26"/>
            <p:cNvSpPr/>
            <p:nvPr/>
          </p:nvSpPr>
          <p:spPr>
            <a:xfrm>
              <a:off x="6215124" y="1857372"/>
              <a:ext cx="571529" cy="1143139"/>
            </a:xfrm>
            <a:prstGeom prst="rightBrac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black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10800000">
              <a:off x="5072066" y="1857372"/>
              <a:ext cx="1285941" cy="0"/>
            </a:xfrm>
            <a:prstGeom prst="line">
              <a:avLst/>
            </a:prstGeom>
            <a:ln w="1016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643771" y="1785926"/>
              <a:ext cx="2265478" cy="12002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  <a:ea typeface="ＭＳ Ｐゴシック" charset="0"/>
                  <a:cs typeface="Arial" pitchFamily="34" charset="0"/>
                </a:rPr>
                <a:t>DEKOMPRESI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  <a:ea typeface="ＭＳ Ｐゴシック" charset="0"/>
                  <a:cs typeface="Arial" pitchFamily="34" charset="0"/>
                </a:rPr>
                <a:t>BEBAN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  <a:ea typeface="ＭＳ Ｐゴシック" charset="0"/>
                  <a:cs typeface="Arial" pitchFamily="34" charset="0"/>
                </a:rPr>
                <a:t>PUNCAK</a:t>
              </a:r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6715212" y="3000511"/>
              <a:ext cx="642971" cy="357231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33" name="Down Arrow 32"/>
            <p:cNvSpPr/>
            <p:nvPr/>
          </p:nvSpPr>
          <p:spPr>
            <a:xfrm>
              <a:off x="6715212" y="4500882"/>
              <a:ext cx="642971" cy="1162191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15124" y="3357742"/>
              <a:ext cx="2700475" cy="12002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  <a:ea typeface="ＭＳ Ｐゴシック" charset="0"/>
                  <a:cs typeface="Arial" pitchFamily="34" charset="0"/>
                </a:rPr>
                <a:t>KASUS RENDAH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  <a:ea typeface="ＭＳ Ｐゴシック" charset="0"/>
                  <a:cs typeface="Arial" pitchFamily="34" charset="0"/>
                </a:rPr>
                <a:t>DAMPAK BURUK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2400" b="1" dirty="0">
                  <a:solidFill>
                    <a:prstClr val="white"/>
                  </a:solidFill>
                  <a:latin typeface="Arial Rounded MT Bold" pitchFamily="34" charset="0"/>
                  <a:ea typeface="ＭＳ Ｐゴシック" charset="0"/>
                  <a:cs typeface="Arial" pitchFamily="34" charset="0"/>
                </a:rPr>
                <a:t>KURANG</a:t>
              </a:r>
            </a:p>
          </p:txBody>
        </p:sp>
      </p:grpSp>
      <p:sp>
        <p:nvSpPr>
          <p:cNvPr id="129037" name="TextBox 35"/>
          <p:cNvSpPr txBox="1">
            <a:spLocks noChangeArrowheads="1"/>
          </p:cNvSpPr>
          <p:nvPr/>
        </p:nvSpPr>
        <p:spPr bwMode="auto">
          <a:xfrm>
            <a:off x="0" y="6550025"/>
            <a:ext cx="901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id-ID" altLang="id-ID" sz="1400" b="1">
                <a:solidFill>
                  <a:srgbClr val="000000"/>
                </a:solidFill>
                <a:latin typeface="Calibri" panose="020F0502020204030204" pitchFamily="34" charset="0"/>
              </a:rPr>
              <a:t>Iwan MM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d-ID" sz="2500">
                <a:latin typeface="Franklin Gothic Book" panose="020B0503020102020204" pitchFamily="34" charset="0"/>
                <a:ea typeface="MS PGothic" panose="020B0600070205080204" pitchFamily="34" charset="-128"/>
              </a:rPr>
              <a:t>    </a:t>
            </a:r>
          </a:p>
        </p:txBody>
      </p:sp>
      <p:pic>
        <p:nvPicPr>
          <p:cNvPr id="13107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8863" y="2747963"/>
            <a:ext cx="6248400" cy="2806700"/>
          </a:xfrm>
          <a:noFill/>
        </p:spPr>
      </p:pic>
      <p:pic>
        <p:nvPicPr>
          <p:cNvPr id="13107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488" y="0"/>
            <a:ext cx="6710363" cy="41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Bent-Up Arrow 5"/>
          <p:cNvSpPr/>
          <p:nvPr/>
        </p:nvSpPr>
        <p:spPr bwMode="auto">
          <a:xfrm rot="5400000">
            <a:off x="2170907" y="4033044"/>
            <a:ext cx="1125537" cy="1381125"/>
          </a:xfrm>
          <a:prstGeom prst="bent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0147" tIns="40074" rIns="80147" bIns="40074"/>
          <a:lstStyle/>
          <a:p>
            <a:pPr algn="r" defTabSz="914179" rtl="1">
              <a:defRPr/>
            </a:pPr>
            <a:endParaRPr lang="en-US">
              <a:latin typeface="Arial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02613" cy="1187450"/>
          </a:xfrm>
        </p:spPr>
        <p:txBody>
          <a:bodyPr/>
          <a:lstStyle/>
          <a:p>
            <a:pPr algn="ctr" eaLnBrk="1" hangingPunct="1"/>
            <a:r>
              <a:rPr lang="en-US" altLang="id-ID" sz="3600">
                <a:solidFill>
                  <a:schemeClr val="bg1"/>
                </a:solidFill>
                <a:latin typeface="Franklin Gothic Book" panose="020B0503020102020204" pitchFamily="34" charset="0"/>
                <a:ea typeface="MS PGothic" panose="020B0600070205080204" pitchFamily="34" charset="-128"/>
              </a:rPr>
              <a:t>Beberapa prinsip dalam fase-fase pandemi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788" y="1636713"/>
            <a:ext cx="8382000" cy="4343400"/>
          </a:xfrm>
        </p:spPr>
        <p:txBody>
          <a:bodyPr>
            <a:normAutofit/>
          </a:bodyPr>
          <a:lstStyle/>
          <a:p>
            <a:pPr marL="274320" indent="-274320" algn="just" eaLnBrk="1" fontAlgn="auto" hangingPunct="1">
              <a:spcBef>
                <a:spcPts val="580"/>
              </a:spcBef>
              <a:spcAft>
                <a:spcPts val="0"/>
              </a:spcAft>
              <a:buFont typeface="Wingdings 2" charset="0"/>
              <a:buChar char=""/>
              <a:defRPr/>
            </a:pP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Fase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pandemi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WHO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berubah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dan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mempertimbangkan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hasil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penilaian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risiko</a:t>
            </a:r>
            <a:endParaRPr lang="en-US" sz="2200" dirty="0">
              <a:solidFill>
                <a:schemeClr val="bg1"/>
              </a:solidFill>
              <a:ea typeface="MS PGothic" panose="020B0600070205080204" pitchFamily="34" charset="-128"/>
              <a:cs typeface="+mn-cs"/>
            </a:endParaRPr>
          </a:p>
          <a:p>
            <a:pPr marL="274320" indent="-274320" algn="just" eaLnBrk="1" fontAlgn="auto" hangingPunct="1">
              <a:spcBef>
                <a:spcPts val="580"/>
              </a:spcBef>
              <a:spcAft>
                <a:spcPts val="0"/>
              </a:spcAft>
              <a:buFont typeface="Wingdings 2" charset="0"/>
              <a:buChar char=""/>
              <a:defRPr/>
            </a:pP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Setiap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negara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,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daerah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mempunyai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situasi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kondisi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masing-masing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sehingga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risiko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pun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berbeda-beda</a:t>
            </a:r>
            <a:endParaRPr lang="en-US" sz="2200" dirty="0">
              <a:solidFill>
                <a:schemeClr val="bg1"/>
              </a:solidFill>
              <a:ea typeface="MS PGothic" panose="020B0600070205080204" pitchFamily="34" charset="-128"/>
              <a:cs typeface="+mn-cs"/>
            </a:endParaRPr>
          </a:p>
          <a:p>
            <a:pPr marL="274320" indent="-274320" algn="just" eaLnBrk="1" fontAlgn="auto" hangingPunct="1">
              <a:spcBef>
                <a:spcPts val="580"/>
              </a:spcBef>
              <a:spcAft>
                <a:spcPts val="0"/>
              </a:spcAft>
              <a:buFont typeface="Wingdings 2" charset="0"/>
              <a:buChar char=""/>
              <a:defRPr/>
            </a:pP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Masing-masing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tingkatan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risiko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memerlukan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tindakan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yang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berbeda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sesuai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tingkat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risikonya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agar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upaya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yang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dilakukaan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fokus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dan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efektif</a:t>
            </a:r>
            <a:r>
              <a:rPr lang="en-US" sz="2200" dirty="0">
                <a:solidFill>
                  <a:schemeClr val="bg1"/>
                </a:solidFill>
                <a:ea typeface="MS PGothic" panose="020B0600070205080204" pitchFamily="34" charset="-128"/>
                <a:cs typeface="+mn-cs"/>
              </a:rPr>
              <a:t>.</a:t>
            </a:r>
          </a:p>
          <a:p>
            <a:pPr marL="0" indent="0" algn="just" eaLnBrk="1" fontAlgn="auto" hangingPunct="1">
              <a:spcBef>
                <a:spcPts val="580"/>
              </a:spcBef>
              <a:spcAft>
                <a:spcPts val="0"/>
              </a:spcAft>
              <a:buFont typeface="Wingdings 2" charset="0"/>
              <a:buNone/>
              <a:defRPr/>
            </a:pPr>
            <a:endParaRPr lang="en-US" sz="3200" dirty="0">
              <a:ea typeface="MS PGothic" panose="020B0600070205080204" pitchFamily="34" charset="-128"/>
              <a:cs typeface="+mn-cs"/>
            </a:endParaRPr>
          </a:p>
          <a:p>
            <a:pPr marL="0" indent="0" algn="just" eaLnBrk="1" fontAlgn="auto" hangingPunct="1">
              <a:spcBef>
                <a:spcPts val="580"/>
              </a:spcBef>
              <a:spcAft>
                <a:spcPts val="0"/>
              </a:spcAft>
              <a:buFont typeface="Wingdings 2" charset="0"/>
              <a:buNone/>
              <a:defRPr/>
            </a:pPr>
            <a:endParaRPr lang="en-US" sz="3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Down Arrow 3"/>
          <p:cNvSpPr>
            <a:spLocks noChangeArrowheads="1"/>
          </p:cNvSpPr>
          <p:nvPr/>
        </p:nvSpPr>
        <p:spPr bwMode="auto">
          <a:xfrm>
            <a:off x="3886200" y="4572000"/>
            <a:ext cx="990600" cy="8382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CB3433"/>
              </a:gs>
              <a:gs pos="100000">
                <a:srgbClr val="8D100F"/>
              </a:gs>
            </a:gsLst>
            <a:lin ang="5400000"/>
          </a:gradFill>
          <a:ln w="9525" cap="rnd">
            <a:solidFill>
              <a:schemeClr val="accent1"/>
            </a:solidFill>
            <a:miter lim="800000"/>
            <a:headEnd/>
            <a:tailEnd/>
          </a:ln>
          <a:effectLst>
            <a:outerShdw blurRad="38100" dist="254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1000">
              <a:solidFill>
                <a:srgbClr val="FFFFFF"/>
              </a:solidFill>
            </a:endParaRPr>
          </a:p>
        </p:txBody>
      </p:sp>
      <p:sp>
        <p:nvSpPr>
          <p:cNvPr id="133125" name="TextBox 4"/>
          <p:cNvSpPr txBox="1">
            <a:spLocks noChangeArrowheads="1"/>
          </p:cNvSpPr>
          <p:nvPr/>
        </p:nvSpPr>
        <p:spPr bwMode="auto">
          <a:xfrm>
            <a:off x="228600" y="5867400"/>
            <a:ext cx="8686800" cy="830263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2400" b="1">
                <a:solidFill>
                  <a:schemeClr val="bg1"/>
                </a:solidFill>
                <a:latin typeface="Arial" panose="020B0604020202020204" pitchFamily="34" charset="0"/>
              </a:rPr>
              <a:t>pedoman kesiapsiagaan Pandemi dg salah satu prinsip penilaian risiko dan manejemennya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9750" y="2052638"/>
            <a:ext cx="4746625" cy="4195762"/>
          </a:xfrm>
        </p:spPr>
      </p:pic>
      <p:pic>
        <p:nvPicPr>
          <p:cNvPr id="1341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639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8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7" b="18887"/>
          <a:stretch>
            <a:fillRect/>
          </a:stretch>
        </p:blipFill>
        <p:spPr bwMode="auto">
          <a:xfrm>
            <a:off x="3048000" y="3810000"/>
            <a:ext cx="3048000" cy="281940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9" name="TextBox 1"/>
          <p:cNvSpPr txBox="1">
            <a:spLocks noChangeArrowheads="1"/>
          </p:cNvSpPr>
          <p:nvPr/>
        </p:nvSpPr>
        <p:spPr bwMode="auto">
          <a:xfrm>
            <a:off x="228600" y="304800"/>
            <a:ext cx="8610600" cy="954088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2800">
                <a:solidFill>
                  <a:srgbClr val="FFFFFF"/>
                </a:solidFill>
                <a:latin typeface="Arial" panose="020B0604020202020204" pitchFamily="34" charset="0"/>
              </a:rPr>
              <a:t>Pedoman-pedoman terkait Kesiapsiagaan andemi Influenza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4"/>
          <p:cNvSpPr txBox="1">
            <a:spLocks noChangeArrowheads="1"/>
          </p:cNvSpPr>
          <p:nvPr/>
        </p:nvSpPr>
        <p:spPr bwMode="auto">
          <a:xfrm>
            <a:off x="241300" y="1962150"/>
            <a:ext cx="8502650" cy="554038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000" b="1">
                <a:solidFill>
                  <a:srgbClr val="000000"/>
                </a:solidFill>
                <a:latin typeface="Arial" panose="020B0604020202020204" pitchFamily="34" charset="0"/>
              </a:rPr>
              <a:t>Puskesmas</a:t>
            </a:r>
          </a:p>
        </p:txBody>
      </p:sp>
      <p:sp>
        <p:nvSpPr>
          <p:cNvPr id="48131" name="TextBox 10"/>
          <p:cNvSpPr txBox="1">
            <a:spLocks noChangeArrowheads="1"/>
          </p:cNvSpPr>
          <p:nvPr/>
        </p:nvSpPr>
        <p:spPr bwMode="auto">
          <a:xfrm>
            <a:off x="2298700" y="3062288"/>
            <a:ext cx="4657725" cy="1062037"/>
          </a:xfrm>
          <a:prstGeom prst="rect">
            <a:avLst/>
          </a:prstGeom>
          <a:solidFill>
            <a:srgbClr val="FFC000"/>
          </a:solidFill>
          <a:ln w="28575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>
                <a:solidFill>
                  <a:srgbClr val="000000"/>
                </a:solidFill>
                <a:latin typeface="Arial" panose="020B0604020202020204" pitchFamily="34" charset="0"/>
              </a:rPr>
              <a:t>UKBM: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100">
                <a:solidFill>
                  <a:srgbClr val="000000"/>
                </a:solidFill>
                <a:latin typeface="Arial" panose="020B0604020202020204" pitchFamily="34" charset="0"/>
              </a:rPr>
              <a:t>Posyandu, PAUD, UKS, Poskestren, Upaya Kes Kerja, Posbindu PTM, dll</a:t>
            </a:r>
          </a:p>
        </p:txBody>
      </p:sp>
      <p:sp>
        <p:nvSpPr>
          <p:cNvPr id="48132" name="Rectangle 45"/>
          <p:cNvSpPr>
            <a:spLocks noChangeArrowheads="1"/>
          </p:cNvSpPr>
          <p:nvPr/>
        </p:nvSpPr>
        <p:spPr bwMode="auto">
          <a:xfrm>
            <a:off x="1524000" y="1071563"/>
            <a:ext cx="7620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2400" b="1">
                <a:solidFill>
                  <a:schemeClr val="bg1"/>
                </a:solidFill>
                <a:latin typeface="Arial Black" panose="020B0A04020102020204" pitchFamily="34" charset="0"/>
              </a:rPr>
              <a:t>KONSEP PENDEKATAN KELUARGA</a:t>
            </a:r>
            <a:endParaRPr lang="en-US" altLang="en-US" sz="24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133" name="Slide Number Placeholder 3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565225-7EFA-4C52-881E-BD11980419B4}" type="slidenum">
              <a:rPr lang="en-US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48134" name="Picture 2" descr="C:\Users\OKVA\Downloads\LOGO KEMENKES TULISAN PUTI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006475"/>
            <a:ext cx="1168400" cy="53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ight Arrow 32"/>
          <p:cNvSpPr/>
          <p:nvPr/>
        </p:nvSpPr>
        <p:spPr>
          <a:xfrm rot="5400000">
            <a:off x="4258469" y="2450306"/>
            <a:ext cx="490538" cy="657225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5400000">
            <a:off x="6076157" y="2442369"/>
            <a:ext cx="490537" cy="657225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5400000">
            <a:off x="2750344" y="2474119"/>
            <a:ext cx="490537" cy="657225"/>
          </a:xfrm>
          <a:prstGeom prst="rightArrow">
            <a:avLst>
              <a:gd name="adj1" fmla="val 50000"/>
              <a:gd name="adj2" fmla="val 648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Bent-Up Arrow 1"/>
          <p:cNvSpPr/>
          <p:nvPr/>
        </p:nvSpPr>
        <p:spPr>
          <a:xfrm rot="5400000">
            <a:off x="-534987" y="3290887"/>
            <a:ext cx="2795588" cy="1243013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48139" name="Picture 5" descr="C:\Users\OKVA\Pictures\HOME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4530725"/>
            <a:ext cx="188595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0" name="Picture 5" descr="C:\Users\OKVA\Pictures\HOME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530725"/>
            <a:ext cx="188595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1" name="Picture 5" descr="C:\Users\OKVA\Pictures\HOME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4530725"/>
            <a:ext cx="188595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Bent-Up Arrow 49"/>
          <p:cNvSpPr/>
          <p:nvPr/>
        </p:nvSpPr>
        <p:spPr>
          <a:xfrm rot="16200000" flipH="1">
            <a:off x="6723856" y="3309144"/>
            <a:ext cx="2795588" cy="1244600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3807" name="Picture 4" descr="C:\Users\DELL\Pictures\PIS.png"/>
          <p:cNvPicPr>
            <a:picLocks noChangeAspect="1" noChangeArrowheads="1"/>
          </p:cNvPicPr>
          <p:nvPr/>
        </p:nvPicPr>
        <p:blipFill>
          <a:blip r:embed="rId4">
            <a:grayscl/>
            <a:biLevel thresh="50000"/>
          </a:blip>
          <a:srcRect l="52454" r="10437"/>
          <a:stretch>
            <a:fillRect/>
          </a:stretch>
        </p:blipFill>
        <p:spPr bwMode="auto">
          <a:xfrm>
            <a:off x="5832475" y="4941888"/>
            <a:ext cx="1316038" cy="84931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</p:pic>
      <p:pic>
        <p:nvPicPr>
          <p:cNvPr id="33808" name="Picture 4" descr="C:\Users\DELL\Pictures\PIS.png"/>
          <p:cNvPicPr>
            <a:picLocks noChangeAspect="1" noChangeArrowheads="1"/>
          </p:cNvPicPr>
          <p:nvPr/>
        </p:nvPicPr>
        <p:blipFill>
          <a:blip r:embed="rId4">
            <a:grayscl/>
            <a:biLevel thresh="50000"/>
          </a:blip>
          <a:srcRect l="52454" r="10437"/>
          <a:stretch>
            <a:fillRect/>
          </a:stretch>
        </p:blipFill>
        <p:spPr bwMode="auto">
          <a:xfrm>
            <a:off x="3865563" y="4922838"/>
            <a:ext cx="1316037" cy="8493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pic>
      <p:pic>
        <p:nvPicPr>
          <p:cNvPr id="33809" name="Picture 4" descr="C:\Users\DELL\Pictures\PIS.png"/>
          <p:cNvPicPr>
            <a:picLocks noChangeAspect="1" noChangeArrowheads="1"/>
          </p:cNvPicPr>
          <p:nvPr/>
        </p:nvPicPr>
        <p:blipFill>
          <a:blip r:embed="rId5">
            <a:grayscl/>
            <a:biLevel thresh="50000"/>
          </a:blip>
          <a:srcRect l="52454" r="10437"/>
          <a:stretch>
            <a:fillRect/>
          </a:stretch>
        </p:blipFill>
        <p:spPr bwMode="auto">
          <a:xfrm>
            <a:off x="1795463" y="4914900"/>
            <a:ext cx="1316037" cy="8509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</p:pic>
      <p:sp>
        <p:nvSpPr>
          <p:cNvPr id="54" name="Right Arrow 53"/>
          <p:cNvSpPr/>
          <p:nvPr/>
        </p:nvSpPr>
        <p:spPr>
          <a:xfrm rot="5400000">
            <a:off x="6111082" y="3964781"/>
            <a:ext cx="338138" cy="657225"/>
          </a:xfrm>
          <a:prstGeom prst="rightArrow">
            <a:avLst>
              <a:gd name="adj1" fmla="val 50000"/>
              <a:gd name="adj2" fmla="val 38148"/>
            </a:avLst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 rot="5400000">
            <a:off x="4304507" y="3964781"/>
            <a:ext cx="338138" cy="657225"/>
          </a:xfrm>
          <a:prstGeom prst="rightArrow">
            <a:avLst>
              <a:gd name="adj1" fmla="val 50000"/>
              <a:gd name="adj2" fmla="val 38148"/>
            </a:avLst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ight Arrow 55"/>
          <p:cNvSpPr/>
          <p:nvPr/>
        </p:nvSpPr>
        <p:spPr>
          <a:xfrm rot="5400000">
            <a:off x="2724944" y="3964781"/>
            <a:ext cx="338138" cy="657225"/>
          </a:xfrm>
          <a:prstGeom prst="rightArrow">
            <a:avLst>
              <a:gd name="adj1" fmla="val 50000"/>
              <a:gd name="adj2" fmla="val 38148"/>
            </a:avLst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 rot="16200000">
            <a:off x="2774156" y="4145757"/>
            <a:ext cx="236537" cy="254000"/>
          </a:xfrm>
          <a:prstGeom prst="rightArrow">
            <a:avLst>
              <a:gd name="adj1" fmla="val 50000"/>
              <a:gd name="adj2" fmla="val 3944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ight Arrow 57"/>
          <p:cNvSpPr/>
          <p:nvPr/>
        </p:nvSpPr>
        <p:spPr>
          <a:xfrm rot="16200000">
            <a:off x="4355306" y="4145757"/>
            <a:ext cx="236537" cy="254000"/>
          </a:xfrm>
          <a:prstGeom prst="rightArrow">
            <a:avLst>
              <a:gd name="adj1" fmla="val 50000"/>
              <a:gd name="adj2" fmla="val 3944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ight Arrow 58"/>
          <p:cNvSpPr/>
          <p:nvPr/>
        </p:nvSpPr>
        <p:spPr>
          <a:xfrm rot="16200000">
            <a:off x="6161881" y="4145757"/>
            <a:ext cx="236537" cy="254000"/>
          </a:xfrm>
          <a:prstGeom prst="rightArrow">
            <a:avLst>
              <a:gd name="adj1" fmla="val 50000"/>
              <a:gd name="adj2" fmla="val 3944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16200000">
            <a:off x="2774156" y="4145757"/>
            <a:ext cx="236537" cy="254000"/>
          </a:xfrm>
          <a:prstGeom prst="rightArrow">
            <a:avLst>
              <a:gd name="adj1" fmla="val 50000"/>
              <a:gd name="adj2" fmla="val 3944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2810669" y="2543969"/>
            <a:ext cx="331787" cy="352425"/>
          </a:xfrm>
          <a:prstGeom prst="rightArrow">
            <a:avLst>
              <a:gd name="adj1" fmla="val 50000"/>
              <a:gd name="adj2" fmla="val 39444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 rot="16200000">
            <a:off x="4335463" y="2506662"/>
            <a:ext cx="381000" cy="396875"/>
          </a:xfrm>
          <a:prstGeom prst="rightArrow">
            <a:avLst>
              <a:gd name="adj1" fmla="val 50000"/>
              <a:gd name="adj2" fmla="val 39444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16200000">
            <a:off x="6114257" y="2528093"/>
            <a:ext cx="349250" cy="385763"/>
          </a:xfrm>
          <a:prstGeom prst="rightArrow">
            <a:avLst>
              <a:gd name="adj1" fmla="val 50000"/>
              <a:gd name="adj2" fmla="val 39444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Number Placeholder 5"/>
          <p:cNvSpPr txBox="1">
            <a:spLocks noGrp="1"/>
          </p:cNvSpPr>
          <p:nvPr/>
        </p:nvSpPr>
        <p:spPr bwMode="auto">
          <a:xfrm>
            <a:off x="8348663" y="6111875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20F0866-E271-417B-B711-8F95A506B7D1}" type="slidenum">
              <a:rPr lang="en-US" altLang="id-ID" sz="1000">
                <a:solidFill>
                  <a:srgbClr val="9CAEB3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id-ID" sz="1000">
              <a:solidFill>
                <a:srgbClr val="9CAEB3"/>
              </a:solidFill>
              <a:latin typeface="Arial" panose="020B0604020202020204" pitchFamily="34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27163" y="152400"/>
            <a:ext cx="7716837" cy="990600"/>
          </a:xfrm>
        </p:spPr>
        <p:txBody>
          <a:bodyPr/>
          <a:lstStyle/>
          <a:p>
            <a:pPr algn="ctr" eaLnBrk="1" hangingPunct="1"/>
            <a:r>
              <a:rPr lang="id-ID" altLang="id-ID" sz="3200">
                <a:solidFill>
                  <a:schemeClr val="bg1"/>
                </a:solidFill>
                <a:latin typeface="Franklin Gothic Book" panose="020B0503020102020204" pitchFamily="34" charset="0"/>
                <a:ea typeface="MS PGothic" panose="020B0600070205080204" pitchFamily="34" charset="-128"/>
              </a:rPr>
              <a:t>KERANGKA KONSEP RENCANA KESIAPSIAGAAN PANDEMI</a:t>
            </a:r>
            <a:br>
              <a:rPr lang="id-ID" altLang="id-ID" sz="3200">
                <a:solidFill>
                  <a:schemeClr val="bg1"/>
                </a:solidFill>
                <a:latin typeface="Franklin Gothic Book" panose="020B0503020102020204" pitchFamily="34" charset="0"/>
                <a:ea typeface="MS PGothic" panose="020B0600070205080204" pitchFamily="34" charset="-128"/>
              </a:rPr>
            </a:br>
            <a:r>
              <a:rPr lang="id-ID" altLang="id-ID" sz="3200">
                <a:latin typeface="Franklin Gothic Book" panose="020B0503020102020204" pitchFamily="34" charset="0"/>
                <a:ea typeface="MS PGothic" panose="020B0600070205080204" pitchFamily="34" charset="-128"/>
              </a:rPr>
              <a:t> DI INDONESIA </a:t>
            </a:r>
            <a:endParaRPr lang="en-US" altLang="id-ID" sz="3200">
              <a:latin typeface="Franklin Gothic Book" panose="020B05030201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53604" name="Rectangle 4"/>
          <p:cNvSpPr>
            <a:spLocks noChangeArrowheads="1"/>
          </p:cNvSpPr>
          <p:nvPr/>
        </p:nvSpPr>
        <p:spPr bwMode="auto">
          <a:xfrm>
            <a:off x="280988" y="5541963"/>
            <a:ext cx="8597900" cy="600075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 lIns="107981" tIns="107981" rIns="107981" bIns="107981"/>
          <a:lstStyle>
            <a:lvl1pPr marL="342900" indent="-3429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lvl="1"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2400">
                <a:solidFill>
                  <a:srgbClr val="000000"/>
                </a:solidFill>
                <a:latin typeface="Times New Roman" panose="02020603050405020304" pitchFamily="18" charset="0"/>
              </a:rPr>
              <a:t>Komunikasi Risiko dan Kerjasama Internasional</a:t>
            </a:r>
            <a:endParaRPr lang="en-US" altLang="id-ID" sz="24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292100" y="3532188"/>
            <a:ext cx="1343025" cy="1935162"/>
          </a:xfrm>
          <a:prstGeom prst="rect">
            <a:avLst/>
          </a:prstGeom>
          <a:solidFill>
            <a:schemeClr val="accent1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 lIns="107981" tIns="107981" rIns="107981" bIns="107981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sv-SE" altLang="ja-JP" sz="160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id-ID" sz="1400">
                <a:latin typeface="Arial Narrow" panose="020B0606020202030204" pitchFamily="34" charset="0"/>
              </a:rPr>
              <a:t>Deteksi dini dan Kewaspadaan dini melalui Surveilans dan Laboratorium</a:t>
            </a:r>
            <a:endParaRPr lang="en-US" altLang="id-ID" sz="1400">
              <a:latin typeface="Arial Narrow" panose="020B0606020202030204" pitchFamily="34" charset="0"/>
            </a:endParaRPr>
          </a:p>
        </p:txBody>
      </p:sp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3170238" y="3532188"/>
            <a:ext cx="1343025" cy="1935162"/>
          </a:xfrm>
          <a:prstGeom prst="rect">
            <a:avLst/>
          </a:prstGeom>
          <a:solidFill>
            <a:srgbClr val="DDDDDD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 lIns="107981" tIns="107981" rIns="107981" bIns="107981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sv-SE" altLang="ja-JP" sz="1600">
              <a:solidFill>
                <a:srgbClr val="000066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ja-JP" sz="1600">
                <a:solidFill>
                  <a:srgbClr val="000000"/>
                </a:solidFill>
                <a:latin typeface="Arial Narrow" panose="020B0606020202030204" pitchFamily="34" charset="0"/>
              </a:rPr>
              <a:t>Karantina dan pengawasan mobilisasi orang  dan barang</a:t>
            </a:r>
            <a:endParaRPr lang="en-US" altLang="id-ID" sz="16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4613275" y="3551238"/>
            <a:ext cx="1343025" cy="1935162"/>
          </a:xfrm>
          <a:prstGeom prst="rect">
            <a:avLst/>
          </a:prstGeom>
          <a:solidFill>
            <a:srgbClr val="FFCC66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 lIns="179968" tIns="107981" rIns="179968" bIns="107981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>
              <a:solidFill>
                <a:srgbClr val="000066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>
              <a:solidFill>
                <a:srgbClr val="000066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sv-SE" altLang="ja-JP" sz="1600">
                <a:solidFill>
                  <a:srgbClr val="FF0000"/>
                </a:solidFill>
                <a:latin typeface="Arial Narrow" panose="020B0606020202030204" pitchFamily="34" charset="0"/>
              </a:rPr>
              <a:t>Pembatasan Sosial</a:t>
            </a:r>
            <a:endParaRPr lang="en-US" altLang="id-ID" sz="160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53608" name="Rectangle 8"/>
          <p:cNvSpPr>
            <a:spLocks noChangeArrowheads="1"/>
          </p:cNvSpPr>
          <p:nvPr/>
        </p:nvSpPr>
        <p:spPr bwMode="auto">
          <a:xfrm>
            <a:off x="6070600" y="3532188"/>
            <a:ext cx="1343025" cy="1946275"/>
          </a:xfrm>
          <a:prstGeom prst="rect">
            <a:avLst/>
          </a:prstGeom>
          <a:solidFill>
            <a:srgbClr val="FFFF99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 lIns="107981" tIns="107981" rIns="107981" bIns="107981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sv-SE" altLang="ja-JP" sz="1600">
              <a:solidFill>
                <a:srgbClr val="000066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sv-SE" altLang="ja-JP" sz="160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ja-JP" sz="1600">
                <a:solidFill>
                  <a:srgbClr val="FF0000"/>
                </a:solidFill>
                <a:latin typeface="Arial Narrow" panose="020B0606020202030204" pitchFamily="34" charset="0"/>
              </a:rPr>
              <a:t>Keberlangsungan pelayanan publik yang esensial</a:t>
            </a:r>
            <a:endParaRPr lang="en-US" altLang="id-ID" sz="1600">
              <a:solidFill>
                <a:srgbClr val="000066"/>
              </a:solidFill>
              <a:latin typeface="Arial Narrow" panose="020B0606020202030204" pitchFamily="34" charset="0"/>
            </a:endParaRPr>
          </a:p>
        </p:txBody>
      </p:sp>
      <p:sp>
        <p:nvSpPr>
          <p:cNvPr id="153609" name="Rectangle 9"/>
          <p:cNvSpPr>
            <a:spLocks noChangeArrowheads="1"/>
          </p:cNvSpPr>
          <p:nvPr/>
        </p:nvSpPr>
        <p:spPr bwMode="auto">
          <a:xfrm>
            <a:off x="7391400" y="3475038"/>
            <a:ext cx="1371600" cy="1981200"/>
          </a:xfrm>
          <a:prstGeom prst="rect">
            <a:avLst/>
          </a:prstGeom>
          <a:solidFill>
            <a:srgbClr val="99FFCC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 lIns="179968" tIns="107981" rIns="179968" bIns="107981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>
              <a:solidFill>
                <a:srgbClr val="000066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>
              <a:solidFill>
                <a:srgbClr val="000066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ja-JP" sz="1600">
                <a:solidFill>
                  <a:srgbClr val="FF0000"/>
                </a:solidFill>
                <a:latin typeface="Arial Narrow" panose="020B0606020202030204" pitchFamily="34" charset="0"/>
              </a:rPr>
              <a:t>Post  Pandemi</a:t>
            </a:r>
            <a:endParaRPr lang="en-US" altLang="ja-JP" sz="160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id-ID" sz="1600">
              <a:solidFill>
                <a:srgbClr val="000066"/>
              </a:solidFill>
              <a:latin typeface="Arial Narrow" panose="020B0606020202030204" pitchFamily="34" charset="0"/>
            </a:endParaRPr>
          </a:p>
        </p:txBody>
      </p:sp>
      <p:sp>
        <p:nvSpPr>
          <p:cNvPr id="153610" name="Rectangle 10"/>
          <p:cNvSpPr>
            <a:spLocks noChangeArrowheads="1"/>
          </p:cNvSpPr>
          <p:nvPr/>
        </p:nvSpPr>
        <p:spPr bwMode="auto">
          <a:xfrm>
            <a:off x="1727200" y="3532188"/>
            <a:ext cx="1341438" cy="1935162"/>
          </a:xfrm>
          <a:prstGeom prst="rect">
            <a:avLst/>
          </a:prstGeom>
          <a:solidFill>
            <a:srgbClr val="FF99FF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 lIns="107981" tIns="107981" rIns="107981" bIns="107981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ja-JP" sz="160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600">
                <a:solidFill>
                  <a:srgbClr val="000000"/>
                </a:solidFill>
                <a:latin typeface="Arial Narrow" panose="020B0606020202030204" pitchFamily="34" charset="0"/>
              </a:rPr>
              <a:t>Respons Medis dan Kesmas</a:t>
            </a:r>
            <a:endParaRPr lang="en-US" altLang="id-ID" sz="160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53611" name="AutoShape 11"/>
          <p:cNvSpPr>
            <a:spLocks noChangeArrowheads="1"/>
          </p:cNvSpPr>
          <p:nvPr/>
        </p:nvSpPr>
        <p:spPr bwMode="auto">
          <a:xfrm>
            <a:off x="352425" y="1493838"/>
            <a:ext cx="8412163" cy="1174750"/>
          </a:xfrm>
          <a:prstGeom prst="upArrow">
            <a:avLst>
              <a:gd name="adj1" fmla="val 48917"/>
              <a:gd name="adj2" fmla="val 100000"/>
            </a:avLst>
          </a:prstGeom>
          <a:solidFill>
            <a:srgbClr val="CCECFF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 lIns="91424" tIns="45712" rIns="91424" bIns="45712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sz="1800">
                <a:solidFill>
                  <a:srgbClr val="000000"/>
                </a:solidFill>
                <a:latin typeface="Arial Rounded MT Bold" panose="020F0704030504030204" pitchFamily="34" charset="0"/>
              </a:rPr>
              <a:t>Kendali Komando dan Koordinasi</a:t>
            </a:r>
            <a:endParaRPr lang="fi-FI" altLang="ja-JP" sz="1800">
              <a:solidFill>
                <a:srgbClr val="000000"/>
              </a:solidFill>
              <a:latin typeface="Arial Rounded MT Bold" panose="020F0704030504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id-ID" sz="100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3612" name="Rectangle 12"/>
          <p:cNvSpPr>
            <a:spLocks noChangeArrowheads="1"/>
          </p:cNvSpPr>
          <p:nvPr/>
        </p:nvSpPr>
        <p:spPr bwMode="auto">
          <a:xfrm>
            <a:off x="268288" y="2697163"/>
            <a:ext cx="8599487" cy="752475"/>
          </a:xfrm>
          <a:prstGeom prst="rect">
            <a:avLst/>
          </a:prstGeom>
          <a:solidFill>
            <a:srgbClr val="FFFFCC"/>
          </a:solidFill>
          <a:ln w="31750">
            <a:solidFill>
              <a:srgbClr val="000000"/>
            </a:solidFill>
            <a:miter lim="800000"/>
            <a:headEnd/>
            <a:tailEnd/>
          </a:ln>
        </p:spPr>
        <p:txBody>
          <a:bodyPr lIns="107981" tIns="35993" rIns="107981" bIns="35993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ja-JP" i="1">
                <a:solidFill>
                  <a:srgbClr val="000000"/>
                </a:solidFill>
                <a:latin typeface="Arial Rounded MT Bold" panose="020F0704030504030204" pitchFamily="34" charset="0"/>
              </a:rPr>
              <a:t>Aktivasi Sistem Komando Emergensi</a:t>
            </a:r>
            <a:endParaRPr lang="en-US" altLang="id-ID" sz="1000">
              <a:solidFill>
                <a:srgbClr val="0000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3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3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3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53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536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536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4" grpId="0" animBg="1"/>
      <p:bldP spid="153606" grpId="0" animBg="1"/>
      <p:bldP spid="153607" grpId="0" animBg="1"/>
      <p:bldP spid="153608" grpId="0" animBg="1"/>
      <p:bldP spid="153609" grpId="0" animBg="1"/>
      <p:bldP spid="153610" grpId="0" animBg="1"/>
      <p:bldP spid="153611" grpId="0" animBg="1"/>
      <p:bldP spid="1536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18" name="Group 64"/>
          <p:cNvGrpSpPr>
            <a:grpSpLocks/>
          </p:cNvGrpSpPr>
          <p:nvPr/>
        </p:nvGrpSpPr>
        <p:grpSpPr bwMode="auto">
          <a:xfrm>
            <a:off x="1446213" y="-304800"/>
            <a:ext cx="4343400" cy="3175000"/>
            <a:chOff x="1536" y="1440"/>
            <a:chExt cx="2736" cy="1227"/>
          </a:xfrm>
        </p:grpSpPr>
        <p:sp>
          <p:nvSpPr>
            <p:cNvPr id="146436" name="AutoShape 6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99190" dir="2388334" algn="ctr" rotWithShape="0">
                <a:srgbClr val="333333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2000">
                  <a:solidFill>
                    <a:schemeClr val="tx1"/>
                  </a:solidFill>
                  <a:latin typeface="Century Gothic" charset="0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2800">
                  <a:solidFill>
                    <a:schemeClr val="tx1"/>
                  </a:solidFill>
                  <a:latin typeface="Century Gothic" charset="0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600">
                  <a:solidFill>
                    <a:schemeClr val="tx1"/>
                  </a:solidFill>
                  <a:latin typeface="Century Gothic" charset="0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charset="2"/>
                <a:buChar char=""/>
                <a:defRPr sz="1400">
                  <a:solidFill>
                    <a:schemeClr val="tx1"/>
                  </a:solidFill>
                  <a:latin typeface="Century Gothic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id-ID" altLang="id-ID" sz="1000">
                <a:solidFill>
                  <a:srgbClr val="FFFFFF"/>
                </a:solidFill>
                <a:ea typeface="MS PGothic" charset="-128"/>
              </a:endParaRPr>
            </a:p>
          </p:txBody>
        </p:sp>
        <p:sp>
          <p:nvSpPr>
            <p:cNvPr id="313411" name="Text Box 67"/>
            <p:cNvSpPr txBox="1">
              <a:spLocks noChangeArrowheads="1"/>
            </p:cNvSpPr>
            <p:nvPr/>
          </p:nvSpPr>
          <p:spPr bwMode="gray">
            <a:xfrm>
              <a:off x="1728" y="1440"/>
              <a:ext cx="2160" cy="15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 b="1" dirty="0">
                <a:solidFill>
                  <a:srgbClr val="000000"/>
                </a:solidFill>
                <a:latin typeface="+mn-l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828800" y="2362200"/>
            <a:ext cx="397033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Upaya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dan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kegiatan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Content Placeholder 2"/>
          <p:cNvSpPr>
            <a:spLocks noGrp="1"/>
          </p:cNvSpPr>
          <p:nvPr>
            <p:ph idx="1"/>
          </p:nvPr>
        </p:nvSpPr>
        <p:spPr>
          <a:xfrm>
            <a:off x="530225" y="1555750"/>
            <a:ext cx="8493125" cy="3829050"/>
          </a:xfrm>
        </p:spPr>
        <p:txBody>
          <a:bodyPr/>
          <a:lstStyle/>
          <a:p>
            <a:pPr>
              <a:buFont typeface="Wingdings 2" panose="05020102010507070707" pitchFamily="18" charset="2"/>
              <a:buChar char=""/>
            </a:pPr>
            <a:r>
              <a:rPr lang="en-US" altLang="en-US" sz="2100">
                <a:solidFill>
                  <a:schemeClr val="bg1"/>
                </a:solidFill>
                <a:cs typeface="Arial" panose="020B0604020202020204" pitchFamily="34" charset="0"/>
              </a:rPr>
              <a:t>Mampu mengenali secara dini dan menanggulangi dampak pandemi influenza</a:t>
            </a:r>
            <a:endParaRPr lang="en-US" altLang="en-US" sz="600">
              <a:solidFill>
                <a:schemeClr val="bg1"/>
              </a:solidFill>
              <a:cs typeface="Arial" panose="020B0604020202020204" pitchFamily="34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en-US" sz="2100">
                <a:solidFill>
                  <a:schemeClr val="bg1"/>
                </a:solidFill>
                <a:cs typeface="Arial" panose="020B0604020202020204" pitchFamily="34" charset="0"/>
              </a:rPr>
              <a:t>Membatasi atau memperlambat penularan dan penyebaran pandemi influenza ke wilayah yang lebih luas</a:t>
            </a: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en-US" sz="2100">
                <a:solidFill>
                  <a:schemeClr val="bg1"/>
                </a:solidFill>
                <a:cs typeface="Arial" panose="020B0604020202020204" pitchFamily="34" charset="0"/>
              </a:rPr>
              <a:t>Menekan jumlah penderita influenza yang dirawat dan kematian akibat influenza</a:t>
            </a: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en-US" sz="2100">
                <a:solidFill>
                  <a:schemeClr val="bg1"/>
                </a:solidFill>
                <a:cs typeface="Arial" panose="020B0604020202020204" pitchFamily="34" charset="0"/>
              </a:rPr>
              <a:t>Mensiapsiagakan semua unit terkait </a:t>
            </a: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en-US" sz="2100">
                <a:solidFill>
                  <a:schemeClr val="bg1"/>
                </a:solidFill>
                <a:cs typeface="Arial" panose="020B0604020202020204" pitchFamily="34" charset="0"/>
              </a:rPr>
              <a:t>Mencegah atau mengurangi dampak ekonomi dan social akibat pandemi  influenza</a:t>
            </a:r>
            <a:endParaRPr lang="id-ID" altLang="en-US" sz="21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6082" name="Rectangle 1"/>
          <p:cNvSpPr>
            <a:spLocks noChangeArrowheads="1"/>
          </p:cNvSpPr>
          <p:nvPr/>
        </p:nvSpPr>
        <p:spPr bwMode="auto">
          <a:xfrm>
            <a:off x="520700" y="381000"/>
            <a:ext cx="7994650" cy="8302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b="1" dirty="0">
                <a:solidFill>
                  <a:schemeClr val="bg1"/>
                </a:solidFill>
                <a:latin typeface="+mj-lt"/>
              </a:rPr>
              <a:t>TUJUAN KESIAPSIAGAAN MENGHADAPI PANDEMI INFLUENZA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378075"/>
            <a:ext cx="7921625" cy="3427413"/>
          </a:xfrm>
        </p:spPr>
        <p:txBody>
          <a:bodyPr/>
          <a:lstStyle/>
          <a:p>
            <a:pPr>
              <a:buFont typeface="Wingdings 3" panose="05040102010807070707" pitchFamily="18" charset="2"/>
              <a:buNone/>
            </a:pPr>
            <a:r>
              <a:rPr lang="en-US" altLang="ja-JP">
                <a:solidFill>
                  <a:srgbClr val="FFFF00"/>
                </a:solidFill>
                <a:latin typeface="Perpetua" panose="02020502060401020303" pitchFamily="18" charset="0"/>
                <a:cs typeface="Meiryo" panose="020B0604030504040204" pitchFamily="34" charset="-128"/>
              </a:rPr>
              <a:t>	</a:t>
            </a:r>
            <a:endParaRPr lang="en-US" altLang="ja-JP">
              <a:solidFill>
                <a:srgbClr val="FFFF00"/>
              </a:solidFill>
              <a:latin typeface="Arial Black" panose="020B0A04020102020204" pitchFamily="34" charset="0"/>
              <a:cs typeface="Meiryo" panose="020B0604030504040204" pitchFamily="34" charset="-128"/>
            </a:endParaRP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7019925" y="5648325"/>
            <a:ext cx="2020888" cy="2508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1885950" indent="-17145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228850" indent="-17145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2571750" indent="-17145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2914650" indent="-171450" defTabSz="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>
              <a:defRPr/>
            </a:pPr>
            <a:fld id="{7534AEAF-D7E6-4628-B933-413568CA5A7E}" type="slidenum">
              <a:rPr lang="en-US" altLang="en-US" sz="750">
                <a:solidFill>
                  <a:srgbClr val="FFFF00"/>
                </a:solidFill>
                <a:latin typeface="Arial" panose="020B0604020202020204" pitchFamily="34" charset="0"/>
              </a:rPr>
              <a:pPr>
                <a:defRPr/>
              </a:pPr>
              <a:t>63</a:t>
            </a:fld>
            <a:endParaRPr lang="en-US" altLang="en-US" sz="75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1071563" y="2208213"/>
            <a:ext cx="7446962" cy="44021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News Gothic MT" charset="0"/>
              <a:buAutoNum type="arabicPeriod"/>
              <a:defRPr/>
            </a:pPr>
            <a:r>
              <a:rPr lang="id-ID" altLang="ja-JP" sz="2800" dirty="0">
                <a:solidFill>
                  <a:schemeClr val="bg1"/>
                </a:solidFill>
                <a:latin typeface="+mn-lt"/>
              </a:rPr>
              <a:t>Prioritas Keselamatan Manusia</a:t>
            </a:r>
            <a:r>
              <a:rPr lang="en-US" altLang="ja-JP" sz="2800" dirty="0">
                <a:solidFill>
                  <a:schemeClr val="bg1"/>
                </a:solidFill>
                <a:latin typeface="+mn-lt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News Gothic MT" charset="0"/>
              <a:buAutoNum type="arabicPeriod"/>
              <a:defRPr/>
            </a:pPr>
            <a:r>
              <a:rPr lang="id-ID" altLang="ja-JP" sz="2800" dirty="0" err="1">
                <a:solidFill>
                  <a:schemeClr val="bg1"/>
                </a:solidFill>
                <a:latin typeface="+mn-lt"/>
              </a:rPr>
              <a:t>Me</a:t>
            </a:r>
            <a:r>
              <a:rPr lang="en-US" altLang="ja-JP" sz="2800" dirty="0" err="1">
                <a:solidFill>
                  <a:schemeClr val="bg1"/>
                </a:solidFill>
                <a:latin typeface="+mn-lt"/>
              </a:rPr>
              <a:t>ncegah</a:t>
            </a:r>
            <a:r>
              <a:rPr lang="en-US" altLang="ja-JP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id-ID" altLang="ja-JP" sz="2800" dirty="0">
                <a:solidFill>
                  <a:schemeClr val="bg1"/>
                </a:solidFill>
                <a:latin typeface="+mn-lt"/>
              </a:rPr>
              <a:t>Dampak  Ekonomi</a:t>
            </a:r>
            <a:r>
              <a:rPr lang="en-US" altLang="ja-JP" sz="2800" dirty="0">
                <a:solidFill>
                  <a:schemeClr val="bg1"/>
                </a:solidFill>
                <a:latin typeface="+mn-lt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News Gothic MT" charset="0"/>
              <a:buAutoNum type="arabicPeriod"/>
              <a:defRPr/>
            </a:pPr>
            <a:r>
              <a:rPr lang="en-US" altLang="ja-JP" sz="2800" dirty="0" err="1">
                <a:solidFill>
                  <a:schemeClr val="bg1"/>
                </a:solidFill>
                <a:latin typeface="+mn-lt"/>
              </a:rPr>
              <a:t>Kerjasama</a:t>
            </a:r>
            <a:r>
              <a:rPr lang="en-US" altLang="ja-JP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id-ID" altLang="ja-JP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ja-JP" sz="2800" dirty="0" err="1">
                <a:solidFill>
                  <a:schemeClr val="bg1"/>
                </a:solidFill>
                <a:latin typeface="+mn-lt"/>
              </a:rPr>
              <a:t>Jajaran</a:t>
            </a:r>
            <a:r>
              <a:rPr lang="en-US" altLang="ja-JP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id-ID" altLang="ja-JP" sz="2800" dirty="0">
                <a:solidFill>
                  <a:schemeClr val="bg1"/>
                </a:solidFill>
                <a:latin typeface="+mn-lt"/>
              </a:rPr>
              <a:t>Pemerintah, Swasta, Masyarakat, </a:t>
            </a:r>
            <a:r>
              <a:rPr lang="id-ID" altLang="ja-JP" sz="2800" dirty="0" err="1">
                <a:solidFill>
                  <a:schemeClr val="bg1"/>
                </a:solidFill>
                <a:latin typeface="+mn-lt"/>
              </a:rPr>
              <a:t>Organinasi</a:t>
            </a:r>
            <a:r>
              <a:rPr lang="id-ID" altLang="ja-JP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ja-JP" sz="2800" dirty="0">
                <a:solidFill>
                  <a:schemeClr val="bg1"/>
                </a:solidFill>
                <a:latin typeface="+mn-lt"/>
              </a:rPr>
              <a:t>P</a:t>
            </a:r>
            <a:r>
              <a:rPr lang="id-ID" altLang="ja-JP" sz="2800" dirty="0" err="1">
                <a:solidFill>
                  <a:schemeClr val="bg1"/>
                </a:solidFill>
                <a:latin typeface="+mn-lt"/>
              </a:rPr>
              <a:t>rofesi</a:t>
            </a:r>
            <a:r>
              <a:rPr lang="id-ID" altLang="ja-JP" sz="2800" dirty="0">
                <a:solidFill>
                  <a:schemeClr val="bg1"/>
                </a:solidFill>
                <a:latin typeface="+mn-lt"/>
              </a:rPr>
              <a:t>, dan </a:t>
            </a:r>
            <a:r>
              <a:rPr lang="en-US" altLang="ja-JP" sz="2800" dirty="0">
                <a:solidFill>
                  <a:schemeClr val="bg1"/>
                </a:solidFill>
                <a:latin typeface="+mn-lt"/>
              </a:rPr>
              <a:t>O</a:t>
            </a:r>
            <a:r>
              <a:rPr lang="id-ID" altLang="ja-JP" sz="2800" dirty="0" err="1">
                <a:solidFill>
                  <a:schemeClr val="bg1"/>
                </a:solidFill>
                <a:latin typeface="+mn-lt"/>
              </a:rPr>
              <a:t>rganisasi</a:t>
            </a:r>
            <a:r>
              <a:rPr lang="id-ID" altLang="ja-JP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ja-JP" sz="2800" dirty="0">
                <a:solidFill>
                  <a:schemeClr val="bg1"/>
                </a:solidFill>
                <a:latin typeface="+mn-lt"/>
              </a:rPr>
              <a:t>I</a:t>
            </a:r>
            <a:r>
              <a:rPr lang="id-ID" altLang="ja-JP" sz="2800" dirty="0" err="1">
                <a:solidFill>
                  <a:schemeClr val="bg1"/>
                </a:solidFill>
                <a:latin typeface="+mn-lt"/>
              </a:rPr>
              <a:t>nternasional</a:t>
            </a:r>
            <a:r>
              <a:rPr lang="id-ID" altLang="ja-JP" sz="2800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News Gothic MT" charset="0"/>
              <a:buAutoNum type="arabicPeriod"/>
              <a:defRPr/>
            </a:pPr>
            <a:r>
              <a:rPr lang="id-ID" altLang="en-US" sz="2800" dirty="0">
                <a:solidFill>
                  <a:schemeClr val="bg1"/>
                </a:solidFill>
                <a:latin typeface="+mn-lt"/>
              </a:rPr>
              <a:t>Kepatuhan </a:t>
            </a:r>
            <a:r>
              <a:rPr lang="en-US" altLang="en-US" sz="2800" dirty="0" err="1">
                <a:solidFill>
                  <a:schemeClr val="bg1"/>
                </a:solidFill>
                <a:latin typeface="+mn-lt"/>
              </a:rPr>
              <a:t>pada</a:t>
            </a:r>
            <a:r>
              <a:rPr lang="en-US" alt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+mn-lt"/>
              </a:rPr>
              <a:t>Peraturan</a:t>
            </a:r>
            <a:r>
              <a:rPr lang="en-US" alt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en-US" sz="2800" dirty="0" err="1">
                <a:solidFill>
                  <a:schemeClr val="bg1"/>
                </a:solidFill>
                <a:latin typeface="+mn-lt"/>
              </a:rPr>
              <a:t>Perundangan</a:t>
            </a:r>
            <a:r>
              <a:rPr lang="id-ID" altLang="en-US" sz="28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News Gothic MT" charset="0"/>
              <a:buAutoNum type="arabicPeriod"/>
              <a:defRPr/>
            </a:pPr>
            <a:r>
              <a:rPr lang="id-ID" altLang="en-US" sz="2800" dirty="0">
                <a:solidFill>
                  <a:schemeClr val="bg1"/>
                </a:solidFill>
                <a:latin typeface="+mn-lt"/>
              </a:rPr>
              <a:t>Kesiapsiagaan dan </a:t>
            </a:r>
            <a:r>
              <a:rPr lang="en-US" altLang="en-US" sz="2800" dirty="0">
                <a:solidFill>
                  <a:schemeClr val="bg1"/>
                </a:solidFill>
                <a:latin typeface="+mn-lt"/>
              </a:rPr>
              <a:t>K</a:t>
            </a:r>
            <a:r>
              <a:rPr lang="id-ID" altLang="en-US" sz="2800" dirty="0" err="1">
                <a:solidFill>
                  <a:schemeClr val="bg1"/>
                </a:solidFill>
                <a:latin typeface="+mn-lt"/>
              </a:rPr>
              <a:t>ewaspadaan</a:t>
            </a:r>
            <a:r>
              <a:rPr lang="id-ID" altLang="en-US" sz="2800" dirty="0">
                <a:solidFill>
                  <a:schemeClr val="bg1"/>
                </a:solidFill>
                <a:latin typeface="+mn-lt"/>
              </a:rPr>
              <a:t>  pandemi influenza </a:t>
            </a:r>
            <a:r>
              <a:rPr lang="en-US" altLang="en-US" sz="2800" dirty="0" err="1">
                <a:solidFill>
                  <a:schemeClr val="bg1"/>
                </a:solidFill>
                <a:latin typeface="+mn-lt"/>
              </a:rPr>
              <a:t>dilaksanakan</a:t>
            </a:r>
            <a:r>
              <a:rPr lang="en-US" altLang="en-US" sz="2800" dirty="0">
                <a:solidFill>
                  <a:schemeClr val="bg1"/>
                </a:solidFill>
                <a:latin typeface="+mn-lt"/>
              </a:rPr>
              <a:t> </a:t>
            </a:r>
            <a:r>
              <a:rPr lang="id-ID" altLang="en-US" sz="2800" dirty="0">
                <a:solidFill>
                  <a:schemeClr val="bg1"/>
                </a:solidFill>
                <a:latin typeface="+mn-lt"/>
              </a:rPr>
              <a:t> berkelanjutan</a:t>
            </a:r>
            <a:endParaRPr lang="id-ID" altLang="ja-JP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1317" name="Kotak Teks 1"/>
          <p:cNvSpPr txBox="1">
            <a:spLocks noChangeArrowheads="1"/>
          </p:cNvSpPr>
          <p:nvPr/>
        </p:nvSpPr>
        <p:spPr bwMode="auto">
          <a:xfrm>
            <a:off x="1219200" y="508000"/>
            <a:ext cx="65817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200" b="1">
                <a:solidFill>
                  <a:schemeClr val="bg1"/>
                </a:solidFill>
                <a:latin typeface="Palatino Linotype" panose="02040502050505030304" pitchFamily="18" charset="0"/>
              </a:rPr>
              <a:t>Strategi &amp; Kebijakan </a:t>
            </a:r>
            <a:br>
              <a:rPr lang="en-US" altLang="en-US" sz="3200" b="1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altLang="en-US" sz="3200" b="1">
                <a:solidFill>
                  <a:schemeClr val="bg1"/>
                </a:solidFill>
                <a:latin typeface="Palatino Linotype" panose="02040502050505030304" pitchFamily="18" charset="0"/>
              </a:rPr>
              <a:t>Kesiapsiagaan Pandemi Influenza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774700" y="381000"/>
            <a:ext cx="7970838" cy="73501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en-US" sz="2700" dirty="0" err="1">
                <a:solidFill>
                  <a:schemeClr val="bg1"/>
                </a:solidFill>
              </a:rPr>
              <a:t>Strategi</a:t>
            </a:r>
            <a:r>
              <a:rPr lang="en-US" altLang="en-US" sz="2700" dirty="0">
                <a:solidFill>
                  <a:schemeClr val="bg1"/>
                </a:solidFill>
              </a:rPr>
              <a:t> &amp; </a:t>
            </a:r>
            <a:r>
              <a:rPr lang="en-US" altLang="en-US" sz="2700" dirty="0" err="1">
                <a:solidFill>
                  <a:schemeClr val="bg1"/>
                </a:solidFill>
              </a:rPr>
              <a:t>Kebijakan</a:t>
            </a:r>
            <a:r>
              <a:rPr lang="en-US" altLang="en-US" sz="2700" dirty="0">
                <a:solidFill>
                  <a:schemeClr val="bg1"/>
                </a:solidFill>
              </a:rPr>
              <a:t> </a:t>
            </a:r>
            <a:br>
              <a:rPr lang="en-US" altLang="en-US" sz="2700" dirty="0">
                <a:solidFill>
                  <a:schemeClr val="bg1"/>
                </a:solidFill>
              </a:rPr>
            </a:br>
            <a:r>
              <a:rPr lang="en-US" altLang="en-US" sz="2700" dirty="0" err="1">
                <a:solidFill>
                  <a:schemeClr val="bg1"/>
                </a:solidFill>
              </a:rPr>
              <a:t>Kesiapsiagaan</a:t>
            </a:r>
            <a:r>
              <a:rPr lang="en-US" altLang="en-US" sz="2700" dirty="0">
                <a:solidFill>
                  <a:schemeClr val="bg1"/>
                </a:solidFill>
              </a:rPr>
              <a:t> </a:t>
            </a:r>
            <a:r>
              <a:rPr lang="en-US" altLang="en-US" sz="2700" dirty="0" err="1">
                <a:solidFill>
                  <a:schemeClr val="bg1"/>
                </a:solidFill>
              </a:rPr>
              <a:t>Pandemi</a:t>
            </a:r>
            <a:r>
              <a:rPr lang="en-US" altLang="en-US" sz="2700" dirty="0">
                <a:solidFill>
                  <a:schemeClr val="bg1"/>
                </a:solidFill>
              </a:rPr>
              <a:t> Influenza</a:t>
            </a:r>
          </a:p>
        </p:txBody>
      </p:sp>
      <p:sp>
        <p:nvSpPr>
          <p:cNvPr id="143363" name="Content Placeholder 2"/>
          <p:cNvSpPr>
            <a:spLocks noGrp="1"/>
          </p:cNvSpPr>
          <p:nvPr>
            <p:ph idx="1"/>
          </p:nvPr>
        </p:nvSpPr>
        <p:spPr>
          <a:xfrm>
            <a:off x="1077913" y="1787525"/>
            <a:ext cx="7696200" cy="3887788"/>
          </a:xfrm>
        </p:spPr>
        <p:txBody>
          <a:bodyPr/>
          <a:lstStyle/>
          <a:p>
            <a:pPr marL="204788" indent="-204788" algn="just">
              <a:spcBef>
                <a:spcPts val="438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Pelaksanaan Sosialisasi Advokasi </a:t>
            </a:r>
          </a:p>
          <a:p>
            <a:pPr marL="204788" indent="-204788" algn="just">
              <a:spcBef>
                <a:spcPts val="438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Penguatan Kapasitas Tehnis  Jajaran Kesehatan dan Lintas Sektor Terkait</a:t>
            </a:r>
          </a:p>
          <a:p>
            <a:pPr marL="204788" indent="-204788" algn="just">
              <a:spcBef>
                <a:spcPts val="438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Penguatan Kapasitas Manajemen Jajaran Kesehatan dan Lintas Sektor Terkait</a:t>
            </a:r>
          </a:p>
          <a:p>
            <a:pPr marL="204788" indent="-204788" algn="just">
              <a:spcBef>
                <a:spcPts val="438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Penguatan surveilans, deteksi dini dan respons </a:t>
            </a:r>
          </a:p>
          <a:p>
            <a:pPr marL="204788" indent="-204788" algn="just">
              <a:spcBef>
                <a:spcPts val="438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Pencegahan dan pengendalian influenza, termasuk vaksinasi  </a:t>
            </a:r>
          </a:p>
          <a:p>
            <a:pPr marL="204788" indent="-204788" algn="just">
              <a:spcBef>
                <a:spcPts val="438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Komunikasi, Informasi dan Edukasi (komunikasi resiko). </a:t>
            </a:r>
          </a:p>
          <a:p>
            <a:pPr marL="204788" indent="-204788" algn="just">
              <a:spcBef>
                <a:spcPts val="438"/>
              </a:spcBef>
              <a:buFont typeface="Wingdings 3" panose="05040102010807070707" pitchFamily="18" charset="2"/>
              <a:buNone/>
            </a:pPr>
            <a:endParaRPr lang="en-US" altLang="en-US" sz="24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>
          <a:xfrm>
            <a:off x="457200" y="28575"/>
            <a:ext cx="7056438" cy="1400175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144387" name="Tampungan Konten 2"/>
          <p:cNvSpPr>
            <a:spLocks noGrp="1"/>
          </p:cNvSpPr>
          <p:nvPr>
            <p:ph idx="1"/>
          </p:nvPr>
        </p:nvSpPr>
        <p:spPr>
          <a:xfrm>
            <a:off x="1198563" y="1628775"/>
            <a:ext cx="7029450" cy="5005388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Clr>
                <a:schemeClr val="tx2"/>
              </a:buClr>
              <a:buSzPct val="110000"/>
              <a:buFont typeface="Century Gothic" panose="020B0502020202020204" pitchFamily="34" charset="0"/>
              <a:buAutoNum type="arabicPeriod"/>
            </a:pPr>
            <a:r>
              <a:rPr lang="en-US" altLang="id-ID">
                <a:solidFill>
                  <a:schemeClr val="bg1"/>
                </a:solidFill>
                <a:cs typeface="Arial" panose="020B0604020202020204" pitchFamily="34" charset="0"/>
              </a:rPr>
              <a:t>Pengendalian penyakit pada hewan</a:t>
            </a:r>
          </a:p>
          <a:p>
            <a:pPr marL="457200" indent="-457200">
              <a:lnSpc>
                <a:spcPct val="110000"/>
              </a:lnSpc>
              <a:buClr>
                <a:schemeClr val="tx2"/>
              </a:buClr>
              <a:buSzPct val="110000"/>
              <a:buFont typeface="Century Gothic" panose="020B0502020202020204" pitchFamily="34" charset="0"/>
              <a:buAutoNum type="arabicPeriod"/>
            </a:pPr>
            <a:r>
              <a:rPr lang="en-US" altLang="id-ID">
                <a:solidFill>
                  <a:schemeClr val="bg1"/>
                </a:solidFill>
                <a:cs typeface="Arial" panose="020B0604020202020204" pitchFamily="34" charset="0"/>
              </a:rPr>
              <a:t>Penatalaksanaan kasus pada manusia</a:t>
            </a:r>
          </a:p>
          <a:p>
            <a:pPr marL="457200" indent="-457200">
              <a:lnSpc>
                <a:spcPct val="110000"/>
              </a:lnSpc>
              <a:buClr>
                <a:schemeClr val="tx2"/>
              </a:buClr>
              <a:buSzPct val="110000"/>
              <a:buFont typeface="Century Gothic" panose="020B0502020202020204" pitchFamily="34" charset="0"/>
              <a:buAutoNum type="arabicPeriod"/>
            </a:pPr>
            <a:r>
              <a:rPr lang="en-US" altLang="id-ID">
                <a:solidFill>
                  <a:schemeClr val="bg1"/>
                </a:solidFill>
                <a:cs typeface="Arial" panose="020B0604020202020204" pitchFamily="34" charset="0"/>
              </a:rPr>
              <a:t>Perlindungan kelompok risiko tinggi</a:t>
            </a:r>
          </a:p>
          <a:p>
            <a:pPr marL="457200" indent="-457200">
              <a:lnSpc>
                <a:spcPct val="110000"/>
              </a:lnSpc>
              <a:buClr>
                <a:schemeClr val="tx2"/>
              </a:buClr>
              <a:buSzPct val="110000"/>
              <a:buFont typeface="Century Gothic" panose="020B0502020202020204" pitchFamily="34" charset="0"/>
              <a:buAutoNum type="arabicPeriod"/>
            </a:pPr>
            <a:r>
              <a:rPr lang="en-US" altLang="id-ID">
                <a:solidFill>
                  <a:schemeClr val="bg1"/>
                </a:solidFill>
                <a:cs typeface="Arial" panose="020B0604020202020204" pitchFamily="34" charset="0"/>
              </a:rPr>
              <a:t>Surveilans epidemiologi pd hewan dan manusia</a:t>
            </a:r>
          </a:p>
          <a:p>
            <a:pPr marL="457200" indent="-457200">
              <a:lnSpc>
                <a:spcPct val="110000"/>
              </a:lnSpc>
              <a:buClr>
                <a:schemeClr val="tx2"/>
              </a:buClr>
              <a:buSzPct val="110000"/>
              <a:buFont typeface="Century Gothic" panose="020B0502020202020204" pitchFamily="34" charset="0"/>
              <a:buAutoNum type="arabicPeriod"/>
            </a:pPr>
            <a:r>
              <a:rPr lang="en-US" altLang="id-ID">
                <a:solidFill>
                  <a:schemeClr val="bg1"/>
                </a:solidFill>
                <a:cs typeface="Arial" panose="020B0604020202020204" pitchFamily="34" charset="0"/>
              </a:rPr>
              <a:t>Restrukturisasi sistem industri perunggasan</a:t>
            </a:r>
            <a:endParaRPr lang="en-US" altLang="id-ID" i="1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457200" indent="-457200">
              <a:lnSpc>
                <a:spcPct val="110000"/>
              </a:lnSpc>
              <a:buClr>
                <a:schemeClr val="tx2"/>
              </a:buClr>
              <a:buSzPct val="110000"/>
              <a:buFont typeface="Century Gothic" panose="020B0502020202020204" pitchFamily="34" charset="0"/>
              <a:buAutoNum type="arabicPeriod"/>
            </a:pPr>
            <a:r>
              <a:rPr lang="en-US" altLang="id-ID">
                <a:solidFill>
                  <a:schemeClr val="bg1"/>
                </a:solidFill>
                <a:cs typeface="Arial" panose="020B0604020202020204" pitchFamily="34" charset="0"/>
              </a:rPr>
              <a:t>Komunikasi risiko, edukasi &amp; peningkatan kesadaran masyarakat</a:t>
            </a:r>
          </a:p>
          <a:p>
            <a:pPr marL="457200" indent="-457200">
              <a:lnSpc>
                <a:spcPct val="110000"/>
              </a:lnSpc>
              <a:buClr>
                <a:schemeClr val="tx2"/>
              </a:buClr>
              <a:buSzPct val="110000"/>
              <a:buFont typeface="Century Gothic" panose="020B0502020202020204" pitchFamily="34" charset="0"/>
              <a:buAutoNum type="arabicPeriod"/>
            </a:pPr>
            <a:r>
              <a:rPr lang="en-US" altLang="id-ID">
                <a:solidFill>
                  <a:schemeClr val="bg1"/>
                </a:solidFill>
                <a:cs typeface="Arial" panose="020B0604020202020204" pitchFamily="34" charset="0"/>
              </a:rPr>
              <a:t>Penguatan dukungan peraturan </a:t>
            </a:r>
          </a:p>
          <a:p>
            <a:pPr marL="457200" indent="-457200">
              <a:lnSpc>
                <a:spcPct val="110000"/>
              </a:lnSpc>
              <a:buClr>
                <a:schemeClr val="tx2"/>
              </a:buClr>
              <a:buSzPct val="110000"/>
              <a:buFont typeface="Century Gothic" panose="020B0502020202020204" pitchFamily="34" charset="0"/>
              <a:buAutoNum type="arabicPeriod"/>
            </a:pPr>
            <a:r>
              <a:rPr lang="en-US" altLang="id-ID">
                <a:solidFill>
                  <a:schemeClr val="bg1"/>
                </a:solidFill>
                <a:cs typeface="Arial" panose="020B0604020202020204" pitchFamily="34" charset="0"/>
              </a:rPr>
              <a:t>Peningkatan kapasitas </a:t>
            </a:r>
          </a:p>
          <a:p>
            <a:pPr marL="457200" indent="-457200">
              <a:lnSpc>
                <a:spcPct val="110000"/>
              </a:lnSpc>
              <a:buClr>
                <a:schemeClr val="tx2"/>
              </a:buClr>
              <a:buSzPct val="110000"/>
              <a:buFont typeface="Century Gothic" panose="020B0502020202020204" pitchFamily="34" charset="0"/>
              <a:buAutoNum type="arabicPeriod"/>
            </a:pPr>
            <a:r>
              <a:rPr lang="en-US" altLang="id-ID">
                <a:solidFill>
                  <a:schemeClr val="bg1"/>
                </a:solidFill>
                <a:cs typeface="Arial" panose="020B0604020202020204" pitchFamily="34" charset="0"/>
              </a:rPr>
              <a:t>Penelitian kaji tindak</a:t>
            </a:r>
          </a:p>
          <a:p>
            <a:pPr marL="457200" indent="-457200">
              <a:lnSpc>
                <a:spcPct val="110000"/>
              </a:lnSpc>
              <a:buClr>
                <a:schemeClr val="tx2"/>
              </a:buClr>
              <a:buSzPct val="110000"/>
              <a:buFont typeface="Century Gothic" panose="020B0502020202020204" pitchFamily="34" charset="0"/>
              <a:buAutoNum type="arabicPeriod"/>
            </a:pPr>
            <a:r>
              <a:rPr lang="en-US" altLang="id-ID">
                <a:solidFill>
                  <a:schemeClr val="bg1"/>
                </a:solidFill>
                <a:cs typeface="Arial" panose="020B0604020202020204" pitchFamily="34" charset="0"/>
              </a:rPr>
              <a:t>Monitoring dan Evaluasi.</a:t>
            </a:r>
          </a:p>
          <a:p>
            <a:pPr marL="457200" indent="-457200">
              <a:buFont typeface="Century Gothic" panose="020B0502020202020204" pitchFamily="34" charset="0"/>
              <a:buAutoNum type="arabicPeriod"/>
            </a:pPr>
            <a:endParaRPr lang="en-US" altLang="en-US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4388" name="Judul 1"/>
          <p:cNvSpPr txBox="1">
            <a:spLocks/>
          </p:cNvSpPr>
          <p:nvPr/>
        </p:nvSpPr>
        <p:spPr bwMode="auto">
          <a:xfrm>
            <a:off x="1198563" y="228600"/>
            <a:ext cx="7138987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id-ID" sz="2800" b="1">
                <a:solidFill>
                  <a:schemeClr val="bg1"/>
                </a:solidFill>
              </a:rPr>
              <a:t>10 Strategi Nasional Dalam Penanggulangan </a:t>
            </a:r>
            <a:r>
              <a:rPr lang="id-ID" altLang="id-ID" sz="2800" b="1">
                <a:solidFill>
                  <a:schemeClr val="bg1"/>
                </a:solidFill>
              </a:rPr>
              <a:t>Pandemi Influenza</a:t>
            </a:r>
            <a:endParaRPr lang="en-US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>
          <a:xfrm>
            <a:off x="990600" y="120650"/>
            <a:ext cx="7553325" cy="787400"/>
          </a:xfrm>
        </p:spPr>
        <p:txBody>
          <a:bodyPr/>
          <a:lstStyle/>
          <a:p>
            <a:pPr algn="ctr"/>
            <a:r>
              <a:rPr lang="en-US" altLang="en-US" sz="3600" b="1">
                <a:solidFill>
                  <a:schemeClr val="bg1"/>
                </a:solidFill>
              </a:rPr>
              <a:t>Pokok-pokok  Penanggulangan Pandemi</a:t>
            </a:r>
          </a:p>
        </p:txBody>
      </p:sp>
      <p:sp>
        <p:nvSpPr>
          <p:cNvPr id="145411" name="Content Placeholder 2"/>
          <p:cNvSpPr>
            <a:spLocks noGrp="1"/>
          </p:cNvSpPr>
          <p:nvPr>
            <p:ph idx="1"/>
          </p:nvPr>
        </p:nvSpPr>
        <p:spPr>
          <a:xfrm>
            <a:off x="1143000" y="1311275"/>
            <a:ext cx="7029450" cy="3086100"/>
          </a:xfrm>
        </p:spPr>
        <p:txBody>
          <a:bodyPr/>
          <a:lstStyle/>
          <a:p>
            <a:pPr marL="385763" indent="-385763">
              <a:spcBef>
                <a:spcPts val="438"/>
              </a:spcBef>
              <a:buFont typeface="Century Gothic" panose="020B0502020202020204" pitchFamily="34" charset="0"/>
              <a:buAutoNum type="arabicPeriod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Pembentukan pos komando dan koordinasi sebagai pusat operasi penanggulangan </a:t>
            </a:r>
          </a:p>
          <a:p>
            <a:pPr marL="385763" indent="-385763">
              <a:spcBef>
                <a:spcPts val="438"/>
              </a:spcBef>
              <a:buFont typeface="Century Gothic" panose="020B0502020202020204" pitchFamily="34" charset="0"/>
              <a:buAutoNum type="arabicPeriod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Surveilans epidemiologi </a:t>
            </a:r>
          </a:p>
          <a:p>
            <a:pPr marL="385763" indent="-385763">
              <a:spcBef>
                <a:spcPts val="438"/>
              </a:spcBef>
              <a:buFont typeface="Century Gothic" panose="020B0502020202020204" pitchFamily="34" charset="0"/>
              <a:buAutoNum type="arabicPeriod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Respon medik dan laboratorium </a:t>
            </a:r>
          </a:p>
          <a:p>
            <a:pPr marL="385763" indent="-385763">
              <a:spcBef>
                <a:spcPts val="438"/>
              </a:spcBef>
              <a:buFont typeface="Century Gothic" panose="020B0502020202020204" pitchFamily="34" charset="0"/>
              <a:buAutoNum type="arabicPeriod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Intervensi farmasi </a:t>
            </a:r>
          </a:p>
          <a:p>
            <a:pPr marL="385763" indent="-385763">
              <a:spcBef>
                <a:spcPts val="438"/>
              </a:spcBef>
              <a:buFont typeface="Century Gothic" panose="020B0502020202020204" pitchFamily="34" charset="0"/>
              <a:buAutoNum type="arabicPeriod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Intervensi nonfarmasi termasuk pengawasan perimeter </a:t>
            </a:r>
          </a:p>
          <a:p>
            <a:pPr marL="385763" indent="-385763">
              <a:spcBef>
                <a:spcPts val="438"/>
              </a:spcBef>
              <a:buFont typeface="Century Gothic" panose="020B0502020202020204" pitchFamily="34" charset="0"/>
              <a:buAutoNum type="arabicPeriod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Komunikasi risiko </a:t>
            </a:r>
          </a:p>
          <a:p>
            <a:pPr marL="385763" indent="-385763">
              <a:spcBef>
                <a:spcPts val="438"/>
              </a:spcBef>
              <a:buFont typeface="Century Gothic" panose="020B0502020202020204" pitchFamily="34" charset="0"/>
              <a:buAutoNum type="arabicPeriod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Tindakan karantina di bandar udara, pelabuhan, pos lintas batas darat (PLBD), terminal, dan stasiun </a:t>
            </a:r>
          </a:p>
          <a:p>
            <a:pPr marL="385763" indent="-385763">
              <a:spcBef>
                <a:spcPts val="438"/>
              </a:spcBef>
              <a:buFont typeface="Century Gothic" panose="020B0502020202020204" pitchFamily="34" charset="0"/>
              <a:buAutoNum type="arabicPeriod"/>
            </a:pPr>
            <a:r>
              <a:rPr lang="en-US" altLang="en-US" sz="2400">
                <a:solidFill>
                  <a:schemeClr val="bg1"/>
                </a:solidFill>
                <a:cs typeface="Arial" panose="020B0604020202020204" pitchFamily="34" charset="0"/>
              </a:rPr>
              <a:t>Mobilisasi sumber daya </a:t>
            </a:r>
          </a:p>
          <a:p>
            <a:pPr marL="385763" indent="-385763">
              <a:spcBef>
                <a:spcPts val="438"/>
              </a:spcBef>
              <a:buFont typeface="Arial" panose="020B0604020202020204" pitchFamily="34" charset="0"/>
              <a:buChar char="•"/>
            </a:pPr>
            <a:endParaRPr lang="en-US" altLang="en-US" sz="24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D31EAA-09C7-4DE4-AB8B-574C589747AD}" type="slidenum">
              <a:rPr lang="en-US" altLang="id-ID" sz="28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id-ID" sz="2800">
              <a:latin typeface="Arial" panose="020B0604020202020204" pitchFamily="34" charset="0"/>
            </a:endParaRPr>
          </a:p>
        </p:txBody>
      </p:sp>
      <p:pic>
        <p:nvPicPr>
          <p:cNvPr id="146435" name="Picture 2" descr="31_detke_206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Slide Number Placeholder 3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7ACD2B7B-A317-4AD3-B4B0-DD254BD8F1EC}" type="slidenum">
              <a:rPr lang="en-US" altLang="id-ID" sz="1200">
                <a:solidFill>
                  <a:schemeClr val="tx2"/>
                </a:solidFill>
                <a:latin typeface="Garamond" panose="02020404030301010803" pitchFamily="18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id-ID" sz="120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46437" name="WordArt 3"/>
          <p:cNvSpPr>
            <a:spLocks noChangeArrowheads="1" noChangeShapeType="1" noTextEdit="1"/>
          </p:cNvSpPr>
          <p:nvPr/>
        </p:nvSpPr>
        <p:spPr bwMode="auto">
          <a:xfrm>
            <a:off x="685800" y="228600"/>
            <a:ext cx="4953000" cy="990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AU" sz="3600" kern="10" spc="720">
                <a:gradFill rotWithShape="1">
                  <a:gsLst>
                    <a:gs pos="0">
                      <a:srgbClr val="AAAAAA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>
                  <a:outerShdw dist="45791" dir="3378596" algn="ctr" rotWithShape="0">
                    <a:srgbClr val="4D4D4D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TERIMA KASIH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747838" y="152400"/>
            <a:ext cx="6172200" cy="474663"/>
          </a:xfrm>
        </p:spPr>
        <p:txBody>
          <a:bodyPr/>
          <a:lstStyle/>
          <a:p>
            <a:pPr algn="ctr"/>
            <a:r>
              <a:rPr lang="en-US" altLang="en-US" sz="2800" b="1">
                <a:solidFill>
                  <a:srgbClr val="FF3300"/>
                </a:solidFill>
                <a:ea typeface="MS PGothic" panose="020B0600070205080204" pitchFamily="34" charset="-128"/>
              </a:rPr>
              <a:t>AREA PRIORITAS PROGRAM KESEHATAN</a:t>
            </a:r>
            <a:endParaRPr lang="id-ID" altLang="en-US" sz="2800">
              <a:ea typeface="MS PGothic" panose="020B0600070205080204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4529138" cy="5080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chemeClr val="bg1"/>
                </a:solidFill>
                <a:cs typeface="+mn-cs"/>
              </a:rPr>
              <a:t>KESEHATAN IBU</a:t>
            </a:r>
            <a:r>
              <a:rPr lang="id-ID" b="1" dirty="0">
                <a:solidFill>
                  <a:schemeClr val="bg1"/>
                </a:solidFill>
                <a:cs typeface="+mn-cs"/>
              </a:rPr>
              <a:t> </a:t>
            </a:r>
            <a:endParaRPr lang="id-ID" b="1" dirty="0">
              <a:solidFill>
                <a:schemeClr val="bg1"/>
              </a:solidFill>
              <a:cs typeface="+mn-cs"/>
              <a:sym typeface="Wingdings" pitchFamily="2" charset="2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id-ID" b="1" dirty="0" err="1">
                <a:solidFill>
                  <a:srgbClr val="0070C0"/>
                </a:solidFill>
                <a:cs typeface="+mn-cs"/>
              </a:rPr>
              <a:t>M</a:t>
            </a:r>
            <a:r>
              <a:rPr lang="en-US" b="1" dirty="0" err="1">
                <a:solidFill>
                  <a:srgbClr val="0070C0"/>
                </a:solidFill>
                <a:cs typeface="+mn-cs"/>
              </a:rPr>
              <a:t>enurunkan</a:t>
            </a:r>
            <a:r>
              <a:rPr lang="en-US" b="1" dirty="0">
                <a:solidFill>
                  <a:srgbClr val="0070C0"/>
                </a:solidFill>
                <a:cs typeface="+mn-cs"/>
              </a:rPr>
              <a:t> </a:t>
            </a:r>
            <a:r>
              <a:rPr lang="en-US" b="1" dirty="0" err="1">
                <a:solidFill>
                  <a:srgbClr val="0070C0"/>
                </a:solidFill>
                <a:cs typeface="+mn-cs"/>
              </a:rPr>
              <a:t>angka</a:t>
            </a:r>
            <a:r>
              <a:rPr lang="en-US" b="1" dirty="0">
                <a:solidFill>
                  <a:srgbClr val="0070C0"/>
                </a:solidFill>
                <a:cs typeface="+mn-cs"/>
              </a:rPr>
              <a:t> </a:t>
            </a:r>
            <a:r>
              <a:rPr lang="en-US" b="1" dirty="0" err="1">
                <a:solidFill>
                  <a:srgbClr val="0070C0"/>
                </a:solidFill>
                <a:cs typeface="+mn-cs"/>
              </a:rPr>
              <a:t>kematian</a:t>
            </a:r>
            <a:r>
              <a:rPr lang="en-US" b="1" dirty="0">
                <a:solidFill>
                  <a:srgbClr val="0070C0"/>
                </a:solidFill>
                <a:cs typeface="+mn-cs"/>
              </a:rPr>
              <a:t> </a:t>
            </a:r>
            <a:r>
              <a:rPr lang="en-US" b="1" dirty="0" err="1">
                <a:solidFill>
                  <a:srgbClr val="0070C0"/>
                </a:solidFill>
                <a:cs typeface="+mn-cs"/>
              </a:rPr>
              <a:t>ibu</a:t>
            </a:r>
            <a:r>
              <a:rPr lang="en-US" b="1" dirty="0">
                <a:solidFill>
                  <a:srgbClr val="0070C0"/>
                </a:solidFill>
                <a:cs typeface="+mn-cs"/>
              </a:rPr>
              <a:t> (AKI)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b="1" dirty="0">
              <a:solidFill>
                <a:schemeClr val="bg1"/>
              </a:solidFill>
              <a:cs typeface="+mn-cs"/>
            </a:endParaRP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chemeClr val="bg1"/>
                </a:solidFill>
                <a:cs typeface="+mn-cs"/>
              </a:rPr>
              <a:t>KESEHATAN ANAK </a:t>
            </a:r>
            <a:endParaRPr lang="id-ID" b="1" dirty="0">
              <a:solidFill>
                <a:schemeClr val="bg1"/>
              </a:solidFill>
              <a:cs typeface="+mn-cs"/>
            </a:endParaRPr>
          </a:p>
          <a:p>
            <a:pPr marL="0" indent="0">
              <a:buFont typeface="Wingdings 3" charset="2"/>
              <a:buNone/>
              <a:defRPr/>
            </a:pPr>
            <a:r>
              <a:rPr lang="id-ID" sz="2400" b="1" dirty="0" err="1">
                <a:solidFill>
                  <a:srgbClr val="FF0000"/>
                </a:solidFill>
                <a:cs typeface="+mn-cs"/>
              </a:rPr>
              <a:t>M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enurunkan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angka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kematian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cs typeface="+mn-cs"/>
              </a:rPr>
              <a:t>bayi</a:t>
            </a:r>
            <a:r>
              <a:rPr lang="en-US" sz="2400" b="1" dirty="0">
                <a:solidFill>
                  <a:srgbClr val="FF0000"/>
                </a:solidFill>
                <a:cs typeface="+mn-cs"/>
              </a:rPr>
              <a:t> (AKB)</a:t>
            </a:r>
            <a:endParaRPr lang="id-ID" sz="2400" b="1" dirty="0">
              <a:solidFill>
                <a:srgbClr val="FF0000"/>
              </a:solidFill>
              <a:cs typeface="+mn-cs"/>
            </a:endParaRPr>
          </a:p>
          <a:p>
            <a:pPr marL="0" indent="0">
              <a:buFont typeface="Wingdings 3" charset="2"/>
              <a:buNone/>
              <a:defRPr/>
            </a:pPr>
            <a:r>
              <a:rPr lang="id-ID" b="1" dirty="0" err="1">
                <a:solidFill>
                  <a:srgbClr val="0070C0"/>
                </a:solidFill>
                <a:cs typeface="+mn-cs"/>
              </a:rPr>
              <a:t>M</a:t>
            </a:r>
            <a:r>
              <a:rPr lang="en-US" b="1" dirty="0" err="1">
                <a:solidFill>
                  <a:srgbClr val="0070C0"/>
                </a:solidFill>
                <a:cs typeface="+mn-cs"/>
              </a:rPr>
              <a:t>enurunkan</a:t>
            </a:r>
            <a:r>
              <a:rPr lang="en-US" b="1" dirty="0">
                <a:solidFill>
                  <a:srgbClr val="0070C0"/>
                </a:solidFill>
                <a:cs typeface="+mn-cs"/>
              </a:rPr>
              <a:t> </a:t>
            </a:r>
            <a:r>
              <a:rPr lang="en-US" b="1" dirty="0" err="1">
                <a:solidFill>
                  <a:srgbClr val="0070C0"/>
                </a:solidFill>
                <a:cs typeface="+mn-cs"/>
              </a:rPr>
              <a:t>prevalensi</a:t>
            </a:r>
            <a:r>
              <a:rPr lang="en-US" b="1" dirty="0">
                <a:solidFill>
                  <a:srgbClr val="0070C0"/>
                </a:solidFill>
                <a:cs typeface="+mn-cs"/>
              </a:rPr>
              <a:t> </a:t>
            </a:r>
            <a:r>
              <a:rPr lang="en-US" b="1" dirty="0" err="1">
                <a:solidFill>
                  <a:srgbClr val="0070C0"/>
                </a:solidFill>
                <a:cs typeface="+mn-cs"/>
              </a:rPr>
              <a:t>balita</a:t>
            </a:r>
            <a:r>
              <a:rPr lang="en-US" b="1" dirty="0">
                <a:solidFill>
                  <a:srgbClr val="0070C0"/>
                </a:solidFill>
                <a:cs typeface="+mn-cs"/>
              </a:rPr>
              <a:t> </a:t>
            </a:r>
            <a:r>
              <a:rPr lang="en-US" b="1" dirty="0" err="1">
                <a:solidFill>
                  <a:srgbClr val="0070C0"/>
                </a:solidFill>
                <a:cs typeface="+mn-cs"/>
              </a:rPr>
              <a:t>pendek</a:t>
            </a:r>
            <a:r>
              <a:rPr lang="id-ID" b="1" dirty="0">
                <a:solidFill>
                  <a:srgbClr val="0070C0"/>
                </a:solidFill>
                <a:cs typeface="+mn-cs"/>
              </a:rPr>
              <a:t> </a:t>
            </a:r>
            <a:r>
              <a:rPr lang="en-US" b="1" i="1" dirty="0">
                <a:solidFill>
                  <a:srgbClr val="0070C0"/>
                </a:solidFill>
                <a:cs typeface="+mn-cs"/>
              </a:rPr>
              <a:t>(STUNTING)</a:t>
            </a:r>
            <a:endParaRPr lang="en-US" b="1" dirty="0">
              <a:solidFill>
                <a:schemeClr val="bg1"/>
              </a:solidFill>
              <a:cs typeface="+mn-cs"/>
            </a:endParaRP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schemeClr val="bg1"/>
                </a:solidFill>
                <a:cs typeface="+mn-cs"/>
              </a:rPr>
              <a:t> PENGENDALIAN PENYAKIT MENULAR:</a:t>
            </a:r>
            <a:endParaRPr lang="id-ID" b="1" dirty="0">
              <a:solidFill>
                <a:schemeClr val="bg1"/>
              </a:solidFill>
              <a:cs typeface="+mn-cs"/>
            </a:endParaRPr>
          </a:p>
          <a:p>
            <a:pPr>
              <a:buFont typeface="Wingdings 3" charset="2"/>
              <a:buChar char=""/>
              <a:defRPr/>
            </a:pPr>
            <a:r>
              <a:rPr lang="id-ID" b="1" dirty="0">
                <a:solidFill>
                  <a:schemeClr val="bg1"/>
                </a:solidFill>
                <a:cs typeface="+mn-cs"/>
              </a:rPr>
              <a:t>HIV</a:t>
            </a:r>
            <a:r>
              <a:rPr lang="en-US" b="1" dirty="0">
                <a:solidFill>
                  <a:schemeClr val="bg1"/>
                </a:solidFill>
                <a:cs typeface="+mn-cs"/>
              </a:rPr>
              <a:t>-</a:t>
            </a:r>
            <a:r>
              <a:rPr lang="id-ID" b="1" dirty="0">
                <a:solidFill>
                  <a:schemeClr val="bg1"/>
                </a:solidFill>
                <a:cs typeface="+mn-cs"/>
              </a:rPr>
              <a:t>AIDS</a:t>
            </a:r>
            <a:r>
              <a:rPr lang="en-US" b="1" dirty="0">
                <a:solidFill>
                  <a:schemeClr val="bg1"/>
                </a:solidFill>
                <a:cs typeface="+mn-cs"/>
              </a:rPr>
              <a:t> </a:t>
            </a:r>
            <a:endParaRPr lang="id-ID" b="1" dirty="0">
              <a:solidFill>
                <a:schemeClr val="bg1"/>
              </a:solidFill>
              <a:cs typeface="+mn-cs"/>
            </a:endParaRPr>
          </a:p>
          <a:p>
            <a:pPr>
              <a:buFont typeface="Wingdings 3" charset="2"/>
              <a:buChar char=""/>
              <a:defRPr/>
            </a:pPr>
            <a:r>
              <a:rPr lang="id-ID" b="1" dirty="0">
                <a:solidFill>
                  <a:schemeClr val="bg1"/>
                </a:solidFill>
                <a:cs typeface="+mn-cs"/>
              </a:rPr>
              <a:t>T</a:t>
            </a:r>
            <a:r>
              <a:rPr lang="en-US" b="1" dirty="0" err="1">
                <a:solidFill>
                  <a:schemeClr val="bg1"/>
                </a:solidFill>
                <a:cs typeface="+mn-cs"/>
              </a:rPr>
              <a:t>uberkulosis</a:t>
            </a:r>
            <a:endParaRPr lang="id-ID" b="1" dirty="0">
              <a:solidFill>
                <a:schemeClr val="bg1"/>
              </a:solidFill>
              <a:cs typeface="+mn-cs"/>
            </a:endParaRPr>
          </a:p>
          <a:p>
            <a:pPr>
              <a:buFont typeface="Wingdings 3" charset="2"/>
              <a:buChar char=""/>
              <a:defRPr/>
            </a:pPr>
            <a:r>
              <a:rPr lang="id-ID" b="1" dirty="0">
                <a:solidFill>
                  <a:schemeClr val="bg1"/>
                </a:solidFill>
                <a:cs typeface="+mn-cs"/>
              </a:rPr>
              <a:t>M</a:t>
            </a:r>
            <a:r>
              <a:rPr lang="en-US" b="1" dirty="0" err="1">
                <a:solidFill>
                  <a:schemeClr val="bg1"/>
                </a:solidFill>
                <a:cs typeface="+mn-cs"/>
              </a:rPr>
              <a:t>alaria</a:t>
            </a:r>
            <a:r>
              <a:rPr lang="en-US" b="1" dirty="0">
                <a:solidFill>
                  <a:schemeClr val="bg1"/>
                </a:solidFill>
                <a:cs typeface="+mn-cs"/>
              </a:rPr>
              <a:t> </a:t>
            </a:r>
          </a:p>
          <a:p>
            <a:pPr>
              <a:buFont typeface="Arial" panose="020B0604020202020204" pitchFamily="34" charset="0"/>
              <a:buNone/>
              <a:defRPr/>
            </a:pPr>
            <a:endParaRPr lang="en-US" b="1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27E862-E15A-40F3-9148-0F7DD8520B9E}" type="slidenum">
              <a:rPr lang="id-ID" altLang="en-US" sz="900" smtClean="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id-ID" altLang="en-US" sz="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9157" name="Content Placeholder 2"/>
          <p:cNvSpPr txBox="1">
            <a:spLocks/>
          </p:cNvSpPr>
          <p:nvPr/>
        </p:nvSpPr>
        <p:spPr bwMode="auto">
          <a:xfrm>
            <a:off x="5162550" y="1611313"/>
            <a:ext cx="3524250" cy="392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57175" indent="-257175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en-US" sz="3600" b="1">
              <a:solidFill>
                <a:srgbClr val="0033CC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 typeface="Wingdings" panose="05000000000000000000" pitchFamily="2" charset="2"/>
              <a:buChar char="q"/>
            </a:pPr>
            <a:r>
              <a:rPr lang="en-US" altLang="en-US" sz="2400" b="1">
                <a:solidFill>
                  <a:srgbClr val="000000"/>
                </a:solidFill>
              </a:rPr>
              <a:t>PENGENDALIAN PENYAKIT TDK MENULAR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33CC"/>
                </a:solidFill>
              </a:rPr>
              <a:t>Hipertensi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33CC"/>
                </a:solidFill>
              </a:rPr>
              <a:t>Obesitas</a:t>
            </a:r>
            <a:r>
              <a:rPr lang="id-ID" altLang="en-US" sz="2400" b="1">
                <a:solidFill>
                  <a:srgbClr val="0033CC"/>
                </a:solidFill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id-ID" altLang="en-US" sz="2400" b="1">
                <a:solidFill>
                  <a:srgbClr val="0033CC"/>
                </a:solidFill>
              </a:rPr>
              <a:t>D</a:t>
            </a:r>
            <a:r>
              <a:rPr lang="en-US" altLang="en-US" sz="2400" b="1">
                <a:solidFill>
                  <a:srgbClr val="0033CC"/>
                </a:solidFill>
              </a:rPr>
              <a:t>iabetes</a:t>
            </a:r>
            <a:endParaRPr lang="id-ID" altLang="en-US" sz="2400" b="1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id-ID" altLang="en-US" sz="2400" b="1">
                <a:solidFill>
                  <a:srgbClr val="0033CC"/>
                </a:solidFill>
              </a:rPr>
              <a:t>K</a:t>
            </a:r>
            <a:r>
              <a:rPr lang="en-US" altLang="en-US" sz="2400" b="1">
                <a:solidFill>
                  <a:srgbClr val="0033CC"/>
                </a:solidFill>
              </a:rPr>
              <a:t>anker</a:t>
            </a:r>
            <a:endParaRPr lang="id-ID" altLang="en-US" sz="2400" b="1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>
                <a:solidFill>
                  <a:srgbClr val="0033CC"/>
                </a:solidFill>
              </a:rPr>
              <a:t>Gangguan </a:t>
            </a:r>
            <a:r>
              <a:rPr lang="id-ID" altLang="en-US" sz="2400" b="1">
                <a:solidFill>
                  <a:srgbClr val="0033CC"/>
                </a:solidFill>
              </a:rPr>
              <a:t>J</a:t>
            </a:r>
            <a:r>
              <a:rPr lang="en-US" altLang="en-US" sz="2400" b="1">
                <a:solidFill>
                  <a:srgbClr val="0033CC"/>
                </a:solidFill>
              </a:rPr>
              <a:t>iwa   </a:t>
            </a:r>
            <a:endParaRPr lang="id-ID" altLang="en-US" sz="2400" b="1">
              <a:solidFill>
                <a:srgbClr val="0033CC"/>
              </a:solidFill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endParaRPr lang="id-ID" altLang="en-US" sz="36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OKVA\Downloads\LOGO KEMENKES TULISAN PUTI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1073150"/>
            <a:ext cx="1138238" cy="51435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itle 3"/>
          <p:cNvSpPr txBox="1">
            <a:spLocks/>
          </p:cNvSpPr>
          <p:nvPr/>
        </p:nvSpPr>
        <p:spPr>
          <a:xfrm>
            <a:off x="533400" y="1200150"/>
            <a:ext cx="8229600" cy="857250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endParaRPr lang="en-US" sz="3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889000" y="2044700"/>
            <a:ext cx="3276600" cy="4778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Keluarga mengikuti KB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89000" y="2616200"/>
            <a:ext cx="3276600" cy="482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Ibu bersalin di fas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kes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901700" y="3192463"/>
            <a:ext cx="3276600" cy="4714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Bayi mendapat imunisasi dasar lengkap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889000" y="3805238"/>
            <a:ext cx="3276600" cy="4714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Bayi diberi ASI eksklusif selama 6 bulan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901700" y="4416425"/>
            <a:ext cx="3276600" cy="4714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Pertumbuhan balita dipantau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tiap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bulan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901700" y="5035550"/>
            <a:ext cx="3276600" cy="4714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Penderita TB Paru berobat sesuai standar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304800" y="1984375"/>
            <a:ext cx="517525" cy="5286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1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5105400" y="2044700"/>
            <a:ext cx="3657600" cy="4937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Penderita hipertensi berobat teratur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5105400" y="2616200"/>
            <a:ext cx="3657600" cy="5048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G</a:t>
            </a: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angguan jiwa berat tidak ditelantarkan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5105400" y="3171825"/>
            <a:ext cx="3657600" cy="4921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T</a:t>
            </a: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idak ada anggota keluarga yang 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m</a:t>
            </a: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erokok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5105400" y="3821113"/>
            <a:ext cx="3657600" cy="4714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Keluarga mem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punyai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akses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terhadap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air 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</a:p>
          <a:p>
            <a:pPr eaLnBrk="1" fontAlgn="b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bersih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5105400" y="4448175"/>
            <a:ext cx="3657600" cy="4714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b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Keluarga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mempunyai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akses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atau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</a:p>
          <a:p>
            <a:pPr eaLnBrk="1" fontAlgn="b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menggunakan</a:t>
            </a:r>
            <a:r>
              <a:rPr lang="en-US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 </a:t>
            </a: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jamban </a:t>
            </a:r>
            <a:r>
              <a:rPr lang="en-US" sz="1400" b="1" dirty="0" err="1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sehat</a:t>
            </a:r>
            <a:endParaRPr lang="id-ID" sz="1400" b="1" dirty="0">
              <a:solidFill>
                <a:schemeClr val="bg1"/>
              </a:solidFill>
              <a:latin typeface="Arial" pitchFamily="34" charset="0"/>
              <a:ea typeface="Tahoma" panose="020B0604030504040204" pitchFamily="34" charset="0"/>
              <a:cs typeface="Arial" pitchFamily="34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5105400" y="5032375"/>
            <a:ext cx="3657600" cy="4714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400" b="1" dirty="0">
                <a:solidFill>
                  <a:schemeClr val="bg1"/>
                </a:solidFill>
                <a:latin typeface="Arial" pitchFamily="34" charset="0"/>
                <a:ea typeface="Tahoma" panose="020B0604030504040204" pitchFamily="34" charset="0"/>
                <a:cs typeface="Arial" pitchFamily="34" charset="0"/>
              </a:rPr>
              <a:t>Sekeluarga menjadi anggota JKN/askes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1217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3E2C4A-D4F5-40FC-B022-17CD64DD79B3}" type="slidenum">
              <a:rPr lang="en-US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51218" name="Picture 1"/>
          <p:cNvPicPr>
            <a:picLocks noChangeAspect="1"/>
          </p:cNvPicPr>
          <p:nvPr/>
        </p:nvPicPr>
        <p:blipFill>
          <a:blip r:embed="rId3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987550"/>
            <a:ext cx="552450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3975"/>
            <a:ext cx="5270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0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3176588"/>
            <a:ext cx="522287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1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5032375"/>
            <a:ext cx="5048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2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1997075"/>
            <a:ext cx="527050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3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3195638"/>
            <a:ext cx="500062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63" y="5045075"/>
            <a:ext cx="47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5" name="Rectangle 35"/>
          <p:cNvSpPr>
            <a:spLocks noChangeArrowheads="1"/>
          </p:cNvSpPr>
          <p:nvPr/>
        </p:nvSpPr>
        <p:spPr bwMode="auto">
          <a:xfrm>
            <a:off x="1487488" y="1082675"/>
            <a:ext cx="7654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2400" b="1">
                <a:solidFill>
                  <a:srgbClr val="FF0000"/>
                </a:solidFill>
                <a:latin typeface="Arial Black" panose="020B0A04020102020204" pitchFamily="34" charset="0"/>
              </a:rPr>
              <a:t>12 INDIKATOR KELUARGA SEHAT</a:t>
            </a:r>
            <a:endParaRPr lang="en-US" altLang="en-US" sz="2400" b="1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51226" name="Picture 2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84338"/>
            <a:ext cx="8915400" cy="41830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785787" y="2328856"/>
          <a:ext cx="7858180" cy="3500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/>
          <p:cNvGraphicFramePr/>
          <p:nvPr/>
        </p:nvGraphicFramePr>
        <p:xfrm flipH="1">
          <a:off x="1763688" y="3209559"/>
          <a:ext cx="54006" cy="81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3252" name="TextBox 18"/>
          <p:cNvSpPr>
            <a:spLocks noChangeArrowheads="1"/>
          </p:cNvSpPr>
          <p:nvPr/>
        </p:nvSpPr>
        <p:spPr bwMode="auto">
          <a:xfrm>
            <a:off x="3322638" y="2257425"/>
            <a:ext cx="1063625" cy="9953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id-ID" altLang="en-US" sz="40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3253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684213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684213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684213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684213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684213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684213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684213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684213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684213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FB02A46-D2DA-491A-85FA-DD98197AC244}" type="slidenum">
              <a:rPr lang="en-GB" altLang="en-US" sz="900" smtClean="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GB" altLang="en-US" sz="9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43013" y="1023938"/>
            <a:ext cx="7786687" cy="64293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r>
              <a:rPr lang="id-ID" sz="2025" b="1" dirty="0">
                <a:solidFill>
                  <a:prstClr val="white"/>
                </a:solidFill>
              </a:rPr>
              <a:t>PENTAHAPAN PROGRAM INDONESIA SEHAT</a:t>
            </a:r>
          </a:p>
          <a:p>
            <a:pPr algn="ctr">
              <a:defRPr/>
            </a:pPr>
            <a:r>
              <a:rPr lang="id-ID" sz="2025" b="1" dirty="0">
                <a:solidFill>
                  <a:prstClr val="white"/>
                </a:solidFill>
              </a:rPr>
              <a:t>DENGAN PENDEKATAN KELUARGA</a:t>
            </a:r>
            <a:endParaRPr lang="en-US" sz="2025" b="1" dirty="0">
              <a:solidFill>
                <a:prstClr val="white"/>
              </a:solidFill>
            </a:endParaRPr>
          </a:p>
        </p:txBody>
      </p:sp>
      <p:pic>
        <p:nvPicPr>
          <p:cNvPr id="53255" name="Picture 14" descr="C:\Users\OKVA\Downloads\logo-kemenkes-baru-2016-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112838"/>
            <a:ext cx="1071563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0" y="5643563"/>
            <a:ext cx="9144000" cy="3571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 sz="2025" b="1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97500" y="4279900"/>
            <a:ext cx="3632200" cy="13700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>
              <a:defRPr/>
            </a:pPr>
            <a:r>
              <a:rPr lang="id-ID" sz="1400">
                <a:solidFill>
                  <a:srgbClr val="000000"/>
                </a:solidFill>
                <a:ea typeface="MS PGothic" charset="0"/>
                <a:cs typeface="MS PGothic" charset="0"/>
              </a:rPr>
              <a:t>Kab/Kota dapat </a:t>
            </a:r>
            <a:r>
              <a:rPr lang="id-ID" sz="1400" b="1">
                <a:solidFill>
                  <a:srgbClr val="000000"/>
                </a:solidFill>
                <a:ea typeface="MS PGothic" charset="0"/>
                <a:cs typeface="MS PGothic" charset="0"/>
              </a:rPr>
              <a:t>mengembangkan sendiri </a:t>
            </a:r>
            <a:r>
              <a:rPr lang="id-ID" sz="1400">
                <a:solidFill>
                  <a:srgbClr val="000000"/>
                </a:solidFill>
                <a:ea typeface="MS PGothic" charset="0"/>
                <a:cs typeface="MS PGothic" charset="0"/>
              </a:rPr>
              <a:t>PIS-PK </a:t>
            </a:r>
            <a:r>
              <a:rPr lang="id-ID" sz="1400" b="1" dirty="0" err="1">
                <a:solidFill>
                  <a:srgbClr val="000000"/>
                </a:solidFill>
                <a:ea typeface="MS PGothic" charset="0"/>
                <a:cs typeface="MS PGothic" charset="0"/>
              </a:rPr>
              <a:t>diluar</a:t>
            </a:r>
            <a:r>
              <a:rPr lang="id-ID" sz="1400" dirty="0">
                <a:solidFill>
                  <a:srgbClr val="000000"/>
                </a:solidFill>
                <a:ea typeface="MS PGothic" charset="0"/>
                <a:cs typeface="MS PGothic" charset="0"/>
              </a:rPr>
              <a:t> lokus Puskesmas tahun 2017 karena pelatih sudah tersedia di 34 </a:t>
            </a:r>
            <a:r>
              <a:rPr lang="id-ID" sz="1400" dirty="0" err="1">
                <a:solidFill>
                  <a:srgbClr val="000000"/>
                </a:solidFill>
                <a:ea typeface="MS PGothic" charset="0"/>
                <a:cs typeface="MS PGothic" charset="0"/>
              </a:rPr>
              <a:t>Propinsi</a:t>
            </a:r>
            <a:r>
              <a:rPr lang="id-ID" sz="1400" dirty="0">
                <a:solidFill>
                  <a:srgbClr val="000000"/>
                </a:solidFill>
                <a:ea typeface="MS PGothic" charset="0"/>
                <a:cs typeface="MS PGothic" charset="0"/>
              </a:rPr>
              <a:t> dan 514 kab/kota</a:t>
            </a:r>
          </a:p>
        </p:txBody>
      </p:sp>
      <p:sp>
        <p:nvSpPr>
          <p:cNvPr id="53258" name="Rectangle 2"/>
          <p:cNvSpPr>
            <a:spLocks noChangeArrowheads="1"/>
          </p:cNvSpPr>
          <p:nvPr/>
        </p:nvSpPr>
        <p:spPr bwMode="auto">
          <a:xfrm>
            <a:off x="3314700" y="2273300"/>
            <a:ext cx="10445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200" b="1">
                <a:solidFill>
                  <a:srgbClr val="FFFF00"/>
                </a:solidFill>
                <a:latin typeface="Calibri" panose="020F0502020204030204" pitchFamily="34" charset="0"/>
              </a:rPr>
              <a:t>2926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200" b="1">
                <a:solidFill>
                  <a:srgbClr val="FFFF00"/>
                </a:solidFill>
                <a:latin typeface="Calibri" panose="020F0502020204030204" pitchFamily="34" charset="0"/>
              </a:rPr>
              <a:t>Puskesmas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200" b="1">
                <a:solidFill>
                  <a:srgbClr val="FFFF00"/>
                </a:solidFill>
                <a:latin typeface="Calibri" panose="020F0502020204030204" pitchFamily="34" charset="0"/>
              </a:rPr>
              <a:t>34 Prov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200" b="1">
                <a:solidFill>
                  <a:srgbClr val="FFFF00"/>
                </a:solidFill>
                <a:latin typeface="Calibri" panose="020F0502020204030204" pitchFamily="34" charset="0"/>
              </a:rPr>
              <a:t>514 Kab/Kota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910013" y="3109913"/>
            <a:ext cx="247650" cy="655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0" name="TextBox 18"/>
          <p:cNvSpPr>
            <a:spLocks noChangeArrowheads="1"/>
          </p:cNvSpPr>
          <p:nvPr/>
        </p:nvSpPr>
        <p:spPr bwMode="auto">
          <a:xfrm>
            <a:off x="4584700" y="1952625"/>
            <a:ext cx="1230313" cy="88582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id-ID" altLang="en-US" sz="16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3261" name="Rectangle 20"/>
          <p:cNvSpPr>
            <a:spLocks noChangeArrowheads="1"/>
          </p:cNvSpPr>
          <p:nvPr/>
        </p:nvSpPr>
        <p:spPr bwMode="auto">
          <a:xfrm>
            <a:off x="4584700" y="1970088"/>
            <a:ext cx="10556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200" b="1">
                <a:solidFill>
                  <a:schemeClr val="bg1"/>
                </a:solidFill>
                <a:latin typeface="Calibri" panose="020F0502020204030204" pitchFamily="34" charset="0"/>
              </a:rPr>
              <a:t>5852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200" b="1">
                <a:solidFill>
                  <a:schemeClr val="bg1"/>
                </a:solidFill>
                <a:latin typeface="Calibri" panose="020F0502020204030204" pitchFamily="34" charset="0"/>
              </a:rPr>
              <a:t>Puskesmas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200" b="1">
                <a:solidFill>
                  <a:schemeClr val="bg1"/>
                </a:solidFill>
                <a:latin typeface="Calibri" panose="020F0502020204030204" pitchFamily="34" charset="0"/>
              </a:rPr>
              <a:t>34 Prov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200" b="1">
                <a:solidFill>
                  <a:schemeClr val="bg1"/>
                </a:solidFill>
                <a:latin typeface="Calibri" panose="020F0502020204030204" pitchFamily="34" charset="0"/>
              </a:rPr>
              <a:t>514 Kab/Kota</a:t>
            </a:r>
          </a:p>
        </p:txBody>
      </p:sp>
      <p:sp>
        <p:nvSpPr>
          <p:cNvPr id="22" name="TextBox 18"/>
          <p:cNvSpPr txBox="1">
            <a:spLocks noChangeArrowheads="1"/>
          </p:cNvSpPr>
          <p:nvPr/>
        </p:nvSpPr>
        <p:spPr bwMode="auto">
          <a:xfrm>
            <a:off x="5842000" y="1824038"/>
            <a:ext cx="1046163" cy="884237"/>
          </a:xfrm>
          <a:prstGeom prst="ellipse">
            <a:avLst/>
          </a:prstGeom>
          <a:solidFill>
            <a:schemeClr val="accent2"/>
          </a:solidFill>
          <a:ln w="38100">
            <a:noFill/>
            <a:miter lim="800000"/>
            <a:headEnd/>
            <a:tailEnd/>
          </a:ln>
          <a:extLst/>
        </p:spPr>
        <p:txBody>
          <a:bodyPr lIns="91436" tIns="45718" rIns="91436" bIns="45718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id-ID" altLang="en-US" sz="135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68988" y="1844675"/>
            <a:ext cx="1046162" cy="7381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id-ID" altLang="en-US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9754</a:t>
            </a:r>
          </a:p>
          <a:p>
            <a:pPr algn="ctr">
              <a:defRPr/>
            </a:pPr>
            <a:r>
              <a:rPr lang="id-ID" altLang="en-US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Puskesmas</a:t>
            </a:r>
          </a:p>
          <a:p>
            <a:pPr algn="ctr">
              <a:defRPr/>
            </a:pPr>
            <a:r>
              <a:rPr lang="id-ID" altLang="en-US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34 Prov  </a:t>
            </a:r>
          </a:p>
          <a:p>
            <a:pPr algn="ctr">
              <a:defRPr/>
            </a:pPr>
            <a:r>
              <a:rPr lang="id-ID" altLang="en-US" sz="1050" b="1" dirty="0">
                <a:solidFill>
                  <a:schemeClr val="bg1"/>
                </a:solidFill>
                <a:latin typeface="Calibri" panose="020F0502020204030204" pitchFamily="34" charset="0"/>
              </a:rPr>
              <a:t>514 Kab/Kota</a:t>
            </a:r>
          </a:p>
        </p:txBody>
      </p:sp>
      <p:sp>
        <p:nvSpPr>
          <p:cNvPr id="24" name="TextBox 18"/>
          <p:cNvSpPr txBox="1">
            <a:spLocks noChangeArrowheads="1"/>
          </p:cNvSpPr>
          <p:nvPr/>
        </p:nvSpPr>
        <p:spPr bwMode="auto">
          <a:xfrm>
            <a:off x="1212850" y="3889375"/>
            <a:ext cx="1014413" cy="1046163"/>
          </a:xfrm>
          <a:prstGeom prst="ellipse">
            <a:avLst/>
          </a:prstGeom>
          <a:solidFill>
            <a:schemeClr val="accent2"/>
          </a:solidFill>
          <a:ln w="38100">
            <a:noFill/>
            <a:miter lim="800000"/>
            <a:headEnd/>
            <a:tailEnd/>
          </a:ln>
          <a:extLst/>
        </p:spPr>
        <p:txBody>
          <a:bodyPr lIns="91436" tIns="45718" rIns="91436" bIns="45718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id-ID" altLang="en-US" sz="1350" b="1" dirty="0">
              <a:solidFill>
                <a:srgbClr val="FF0000"/>
              </a:solidFill>
            </a:endParaRPr>
          </a:p>
        </p:txBody>
      </p:sp>
      <p:sp>
        <p:nvSpPr>
          <p:cNvPr id="53265" name="Rectangle 24"/>
          <p:cNvSpPr>
            <a:spLocks noChangeArrowheads="1"/>
          </p:cNvSpPr>
          <p:nvPr/>
        </p:nvSpPr>
        <p:spPr bwMode="auto">
          <a:xfrm>
            <a:off x="1295400" y="3894138"/>
            <a:ext cx="9318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200" b="1">
                <a:solidFill>
                  <a:srgbClr val="000000"/>
                </a:solidFill>
                <a:latin typeface="Calibri" panose="020F0502020204030204" pitchFamily="34" charset="0"/>
              </a:rPr>
              <a:t>UJI COBA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id-ID" altLang="en-US" sz="1200" b="1">
                <a:solidFill>
                  <a:srgbClr val="000000"/>
                </a:solidFill>
                <a:latin typeface="Calibri" panose="020F0502020204030204" pitchFamily="34" charset="0"/>
              </a:rPr>
              <a:t> Puskesmas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Calibri" panose="020F0502020204030204" pitchFamily="34" charset="0"/>
              </a:rPr>
              <a:t>4 </a:t>
            </a:r>
            <a:r>
              <a:rPr lang="id-ID" altLang="en-US" sz="1200" b="1">
                <a:solidFill>
                  <a:srgbClr val="000000"/>
                </a:solidFill>
                <a:latin typeface="Calibri" panose="020F0502020204030204" pitchFamily="34" charset="0"/>
              </a:rPr>
              <a:t>Prov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b="1">
                <a:solidFill>
                  <a:srgbClr val="000000"/>
                </a:solidFill>
                <a:latin typeface="Calibri" panose="020F0502020204030204" pitchFamily="34" charset="0"/>
              </a:rPr>
              <a:t>4 </a:t>
            </a:r>
            <a:r>
              <a:rPr lang="id-ID" altLang="en-US" sz="1200" b="1">
                <a:solidFill>
                  <a:srgbClr val="000000"/>
                </a:solidFill>
                <a:latin typeface="Calibri" panose="020F0502020204030204" pitchFamily="34" charset="0"/>
              </a:rPr>
              <a:t>Kab/Kota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id-ID" altLang="en-US" sz="12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Box 18"/>
          <p:cNvSpPr txBox="1">
            <a:spLocks noChangeArrowheads="1"/>
          </p:cNvSpPr>
          <p:nvPr/>
        </p:nvSpPr>
        <p:spPr bwMode="auto">
          <a:xfrm>
            <a:off x="2193925" y="3095625"/>
            <a:ext cx="1106488" cy="1125538"/>
          </a:xfrm>
          <a:prstGeom prst="ellipse">
            <a:avLst/>
          </a:prstGeom>
          <a:solidFill>
            <a:schemeClr val="accent2"/>
          </a:solidFill>
          <a:ln w="38100">
            <a:noFill/>
            <a:miter lim="800000"/>
            <a:headEnd/>
            <a:tailEnd/>
          </a:ln>
          <a:extLst/>
        </p:spPr>
        <p:txBody>
          <a:bodyPr lIns="91436" tIns="45718" rIns="91436" bIns="45718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id-ID" altLang="en-US" sz="1350" b="1" dirty="0">
              <a:solidFill>
                <a:srgbClr val="FF0000"/>
              </a:solidFill>
            </a:endParaRPr>
          </a:p>
        </p:txBody>
      </p:sp>
      <p:sp>
        <p:nvSpPr>
          <p:cNvPr id="53267" name="Rectangle 27"/>
          <p:cNvSpPr>
            <a:spLocks noChangeArrowheads="1"/>
          </p:cNvSpPr>
          <p:nvPr/>
        </p:nvSpPr>
        <p:spPr bwMode="auto">
          <a:xfrm>
            <a:off x="2320925" y="3127375"/>
            <a:ext cx="93345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8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200" b="1">
                <a:solidFill>
                  <a:schemeClr val="bg1"/>
                </a:solidFill>
                <a:latin typeface="Calibri" panose="020F0502020204030204" pitchFamily="34" charset="0"/>
              </a:rPr>
              <a:t>470</a:t>
            </a:r>
            <a:r>
              <a:rPr lang="id-ID" altLang="en-US" sz="1800" b="1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id-ID" altLang="en-US" sz="1200" b="1">
                <a:solidFill>
                  <a:schemeClr val="bg1"/>
                </a:solidFill>
                <a:latin typeface="Calibri" panose="020F0502020204030204" pitchFamily="34" charset="0"/>
              </a:rPr>
              <a:t>Puskesmas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id-ID" altLang="en-US" sz="1200" b="1">
                <a:solidFill>
                  <a:schemeClr val="bg1"/>
                </a:solidFill>
                <a:latin typeface="Calibri" panose="020F0502020204030204" pitchFamily="34" charset="0"/>
              </a:rPr>
              <a:t>9 Prov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id-ID" altLang="en-US" sz="1200" b="1">
                <a:solidFill>
                  <a:schemeClr val="bg1"/>
                </a:solidFill>
                <a:latin typeface="Calibri" panose="020F0502020204030204" pitchFamily="34" charset="0"/>
              </a:rPr>
              <a:t>64 Kab/Kota</a:t>
            </a:r>
          </a:p>
          <a:p>
            <a:pPr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id-ID" altLang="en-US" sz="12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135563" y="3009900"/>
            <a:ext cx="114300" cy="315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170113" y="4541838"/>
            <a:ext cx="393700" cy="225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960688" y="3941763"/>
            <a:ext cx="241300" cy="349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35713" y="2671763"/>
            <a:ext cx="30162" cy="325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split orient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F9C9D"/>
    </a:accent5>
    <a:accent6>
      <a:srgbClr val="9E5E9B"/>
    </a:accent6>
    <a:hlink>
      <a:srgbClr val="58C1BA"/>
    </a:hlink>
    <a:folHlink>
      <a:srgbClr val="9DD0CB"/>
    </a:folHlink>
  </a:clrScheme>
  <a:fontScheme name="Ion">
    <a:maj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7000"/>
              <a:hueMod val="88000"/>
              <a:satMod val="130000"/>
              <a:lumMod val="124000"/>
            </a:schemeClr>
          </a:gs>
          <a:gs pos="100000">
            <a:schemeClr val="phClr">
              <a:tint val="96000"/>
              <a:shade val="88000"/>
              <a:hueMod val="108000"/>
              <a:satMod val="164000"/>
              <a:lumMod val="7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9000"/>
              <a:hueMod val="108000"/>
              <a:satMod val="164000"/>
              <a:lumMod val="74000"/>
            </a:schemeClr>
            <a:schemeClr val="phClr">
              <a:tint val="96000"/>
              <a:hueMod val="88000"/>
              <a:satMod val="140000"/>
              <a:lumMod val="132000"/>
            </a:schemeClr>
          </a:duotone>
        </a:blip>
        <a:stretch/>
      </a:blipFill>
    </a:bgFillStyleLst>
  </a:fmtScheme>
</a:themeOverride>
</file>

<file path=ppt/theme/themeOverride2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F9C9D"/>
    </a:accent5>
    <a:accent6>
      <a:srgbClr val="9E5E9B"/>
    </a:accent6>
    <a:hlink>
      <a:srgbClr val="58C1BA"/>
    </a:hlink>
    <a:folHlink>
      <a:srgbClr val="9DD0CB"/>
    </a:folHlink>
  </a:clrScheme>
  <a:fontScheme name="Ion">
    <a:maj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7000"/>
              <a:hueMod val="88000"/>
              <a:satMod val="130000"/>
              <a:lumMod val="124000"/>
            </a:schemeClr>
          </a:gs>
          <a:gs pos="100000">
            <a:schemeClr val="phClr">
              <a:tint val="96000"/>
              <a:shade val="88000"/>
              <a:hueMod val="108000"/>
              <a:satMod val="164000"/>
              <a:lumMod val="7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9000"/>
              <a:hueMod val="108000"/>
              <a:satMod val="164000"/>
              <a:lumMod val="74000"/>
            </a:schemeClr>
            <a:schemeClr val="phClr">
              <a:tint val="96000"/>
              <a:hueMod val="88000"/>
              <a:satMod val="140000"/>
              <a:lumMod val="132000"/>
            </a:schemeClr>
          </a:duotone>
        </a:blip>
        <a:stretch/>
      </a:blipFill>
    </a:bgFillStyleLst>
  </a:fmtScheme>
</a:themeOverride>
</file>

<file path=ppt/theme/themeOverride3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F9C9D"/>
    </a:accent5>
    <a:accent6>
      <a:srgbClr val="9E5E9B"/>
    </a:accent6>
    <a:hlink>
      <a:srgbClr val="58C1BA"/>
    </a:hlink>
    <a:folHlink>
      <a:srgbClr val="9DD0CB"/>
    </a:folHlink>
  </a:clrScheme>
  <a:fontScheme name="Ion">
    <a:maj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7000"/>
              <a:hueMod val="88000"/>
              <a:satMod val="130000"/>
              <a:lumMod val="124000"/>
            </a:schemeClr>
          </a:gs>
          <a:gs pos="100000">
            <a:schemeClr val="phClr">
              <a:tint val="96000"/>
              <a:shade val="88000"/>
              <a:hueMod val="108000"/>
              <a:satMod val="164000"/>
              <a:lumMod val="7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9000"/>
              <a:hueMod val="108000"/>
              <a:satMod val="164000"/>
              <a:lumMod val="74000"/>
            </a:schemeClr>
            <a:schemeClr val="phClr">
              <a:tint val="96000"/>
              <a:hueMod val="88000"/>
              <a:satMod val="140000"/>
              <a:lumMod val="132000"/>
            </a:schemeClr>
          </a:duotone>
        </a:blip>
        <a:stretch/>
      </a:blipFill>
    </a:bgFillStyleLst>
  </a:fmtScheme>
</a:themeOverride>
</file>

<file path=ppt/theme/themeOverride4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F9C9D"/>
    </a:accent5>
    <a:accent6>
      <a:srgbClr val="9E5E9B"/>
    </a:accent6>
    <a:hlink>
      <a:srgbClr val="58C1BA"/>
    </a:hlink>
    <a:folHlink>
      <a:srgbClr val="9DD0CB"/>
    </a:folHlink>
  </a:clrScheme>
  <a:fontScheme name="Ion">
    <a:maj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7000"/>
              <a:hueMod val="88000"/>
              <a:satMod val="130000"/>
              <a:lumMod val="124000"/>
            </a:schemeClr>
          </a:gs>
          <a:gs pos="100000">
            <a:schemeClr val="phClr">
              <a:tint val="96000"/>
              <a:shade val="88000"/>
              <a:hueMod val="108000"/>
              <a:satMod val="164000"/>
              <a:lumMod val="7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9000"/>
              <a:hueMod val="108000"/>
              <a:satMod val="164000"/>
              <a:lumMod val="74000"/>
            </a:schemeClr>
            <a:schemeClr val="phClr">
              <a:tint val="96000"/>
              <a:hueMod val="88000"/>
              <a:satMod val="140000"/>
              <a:lumMod val="132000"/>
            </a:schemeClr>
          </a:duotone>
        </a:blip>
        <a:stretch/>
      </a:blipFill>
    </a:bgFillStyleLst>
  </a:fmtScheme>
</a:themeOverride>
</file>

<file path=ppt/theme/themeOverride5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F9C9D"/>
    </a:accent5>
    <a:accent6>
      <a:srgbClr val="9E5E9B"/>
    </a:accent6>
    <a:hlink>
      <a:srgbClr val="58C1BA"/>
    </a:hlink>
    <a:folHlink>
      <a:srgbClr val="9DD0CB"/>
    </a:folHlink>
  </a:clrScheme>
  <a:fontScheme name="Ion">
    <a:maj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7000"/>
              <a:hueMod val="88000"/>
              <a:satMod val="130000"/>
              <a:lumMod val="124000"/>
            </a:schemeClr>
          </a:gs>
          <a:gs pos="100000">
            <a:schemeClr val="phClr">
              <a:tint val="96000"/>
              <a:shade val="88000"/>
              <a:hueMod val="108000"/>
              <a:satMod val="164000"/>
              <a:lumMod val="7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9000"/>
              <a:hueMod val="108000"/>
              <a:satMod val="164000"/>
              <a:lumMod val="74000"/>
            </a:schemeClr>
            <a:schemeClr val="phClr">
              <a:tint val="96000"/>
              <a:hueMod val="88000"/>
              <a:satMod val="140000"/>
              <a:lumMod val="132000"/>
            </a:schemeClr>
          </a:duotone>
        </a:blip>
        <a:stretch/>
      </a:blipFill>
    </a:bgFillStyleLst>
  </a:fmtScheme>
</a:themeOverride>
</file>

<file path=ppt/theme/themeOverride6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F9C9D"/>
    </a:accent5>
    <a:accent6>
      <a:srgbClr val="9E5E9B"/>
    </a:accent6>
    <a:hlink>
      <a:srgbClr val="58C1BA"/>
    </a:hlink>
    <a:folHlink>
      <a:srgbClr val="9DD0CB"/>
    </a:folHlink>
  </a:clrScheme>
  <a:fontScheme name="Ion">
    <a:maj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7000"/>
              <a:hueMod val="88000"/>
              <a:satMod val="130000"/>
              <a:lumMod val="124000"/>
            </a:schemeClr>
          </a:gs>
          <a:gs pos="100000">
            <a:schemeClr val="phClr">
              <a:tint val="96000"/>
              <a:shade val="88000"/>
              <a:hueMod val="108000"/>
              <a:satMod val="164000"/>
              <a:lumMod val="7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9000"/>
              <a:hueMod val="108000"/>
              <a:satMod val="164000"/>
              <a:lumMod val="74000"/>
            </a:schemeClr>
            <a:schemeClr val="phClr">
              <a:tint val="96000"/>
              <a:hueMod val="88000"/>
              <a:satMod val="140000"/>
              <a:lumMod val="132000"/>
            </a:schemeClr>
          </a:duotone>
        </a:blip>
        <a:stretch/>
      </a:blipFill>
    </a:bgFillStyleLst>
  </a:fmtScheme>
</a:themeOverride>
</file>

<file path=ppt/theme/themeOverride7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F9C9D"/>
    </a:accent5>
    <a:accent6>
      <a:srgbClr val="9E5E9B"/>
    </a:accent6>
    <a:hlink>
      <a:srgbClr val="58C1BA"/>
    </a:hlink>
    <a:folHlink>
      <a:srgbClr val="9DD0CB"/>
    </a:folHlink>
  </a:clrScheme>
  <a:fontScheme name="Ion">
    <a:maj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7000"/>
              <a:hueMod val="88000"/>
              <a:satMod val="130000"/>
              <a:lumMod val="124000"/>
            </a:schemeClr>
          </a:gs>
          <a:gs pos="100000">
            <a:schemeClr val="phClr">
              <a:tint val="96000"/>
              <a:shade val="88000"/>
              <a:hueMod val="108000"/>
              <a:satMod val="164000"/>
              <a:lumMod val="7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9000"/>
              <a:hueMod val="108000"/>
              <a:satMod val="164000"/>
              <a:lumMod val="74000"/>
            </a:schemeClr>
            <a:schemeClr val="phClr">
              <a:tint val="96000"/>
              <a:hueMod val="88000"/>
              <a:satMod val="140000"/>
              <a:lumMod val="132000"/>
            </a:schemeClr>
          </a:duotone>
        </a:blip>
        <a:stretch/>
      </a:blipFill>
    </a:bgFillStyleLst>
  </a:fmtScheme>
</a:themeOverride>
</file>

<file path=ppt/theme/themeOverride8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F9C9D"/>
    </a:accent5>
    <a:accent6>
      <a:srgbClr val="9E5E9B"/>
    </a:accent6>
    <a:hlink>
      <a:srgbClr val="58C1BA"/>
    </a:hlink>
    <a:folHlink>
      <a:srgbClr val="9DD0CB"/>
    </a:folHlink>
  </a:clrScheme>
  <a:fontScheme name="Ion">
    <a:maj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7000"/>
              <a:hueMod val="88000"/>
              <a:satMod val="130000"/>
              <a:lumMod val="124000"/>
            </a:schemeClr>
          </a:gs>
          <a:gs pos="100000">
            <a:schemeClr val="phClr">
              <a:tint val="96000"/>
              <a:shade val="88000"/>
              <a:hueMod val="108000"/>
              <a:satMod val="164000"/>
              <a:lumMod val="7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9000"/>
              <a:hueMod val="108000"/>
              <a:satMod val="164000"/>
              <a:lumMod val="74000"/>
            </a:schemeClr>
            <a:schemeClr val="phClr">
              <a:tint val="96000"/>
              <a:hueMod val="88000"/>
              <a:satMod val="140000"/>
              <a:lumMod val="132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7521</TotalTime>
  <Words>2858</Words>
  <Application>Microsoft Office PowerPoint</Application>
  <PresentationFormat>Tampilan Layar (4:3)</PresentationFormat>
  <Paragraphs>655</Paragraphs>
  <Slides>67</Slides>
  <Notes>37</Notes>
  <HiddenSlides>0</HiddenSlides>
  <MMClips>0</MMClips>
  <ScaleCrop>false</ScaleCrop>
  <HeadingPairs>
    <vt:vector size="8" baseType="variant">
      <vt:variant>
        <vt:lpstr>Font Dipakai</vt:lpstr>
      </vt:variant>
      <vt:variant>
        <vt:i4>20</vt:i4>
      </vt:variant>
      <vt:variant>
        <vt:lpstr>Tema</vt:lpstr>
      </vt:variant>
      <vt:variant>
        <vt:i4>2</vt:i4>
      </vt:variant>
      <vt:variant>
        <vt:lpstr>Server OLE Tertanam</vt:lpstr>
      </vt:variant>
      <vt:variant>
        <vt:i4>2</vt:i4>
      </vt:variant>
      <vt:variant>
        <vt:lpstr>Judul Slide</vt:lpstr>
      </vt:variant>
      <vt:variant>
        <vt:i4>67</vt:i4>
      </vt:variant>
    </vt:vector>
  </HeadingPairs>
  <TitlesOfParts>
    <vt:vector size="91" baseType="lpstr">
      <vt:lpstr>Arial</vt:lpstr>
      <vt:lpstr>Arial Black</vt:lpstr>
      <vt:lpstr>Arial Narrow</vt:lpstr>
      <vt:lpstr>Arial Rounded MT Bold</vt:lpstr>
      <vt:lpstr>Bookman Old Style</vt:lpstr>
      <vt:lpstr>Calibri</vt:lpstr>
      <vt:lpstr>Century Gothic</vt:lpstr>
      <vt:lpstr>Corbel</vt:lpstr>
      <vt:lpstr>Cordia New</vt:lpstr>
      <vt:lpstr>Euphemia</vt:lpstr>
      <vt:lpstr>Franklin Gothic Book</vt:lpstr>
      <vt:lpstr>Franklin Gothic Medium</vt:lpstr>
      <vt:lpstr>Garamond</vt:lpstr>
      <vt:lpstr>News Gothic MT</vt:lpstr>
      <vt:lpstr>Palatino Linotype</vt:lpstr>
      <vt:lpstr>Perpetua</vt:lpstr>
      <vt:lpstr>Times New Roman</vt:lpstr>
      <vt:lpstr>Wingdings</vt:lpstr>
      <vt:lpstr>Wingdings 2</vt:lpstr>
      <vt:lpstr>Wingdings 3</vt:lpstr>
      <vt:lpstr>Ion</vt:lpstr>
      <vt:lpstr>Office Theme</vt:lpstr>
      <vt:lpstr>Clip</vt:lpstr>
      <vt:lpstr>Chart</vt:lpstr>
      <vt:lpstr>Presentasi PowerPoint</vt:lpstr>
      <vt:lpstr>PROGRAM INDONESIA SEHAT</vt:lpstr>
      <vt:lpstr>Presentasi PowerPoint</vt:lpstr>
      <vt:lpstr>SASARAN RPJMN 2015-2019</vt:lpstr>
      <vt:lpstr>Presentasi PowerPoint</vt:lpstr>
      <vt:lpstr>Presentasi PowerPoint</vt:lpstr>
      <vt:lpstr>AREA PRIORITAS PROGRAM KESEHATAN</vt:lpstr>
      <vt:lpstr>Presentasi PowerPoint</vt:lpstr>
      <vt:lpstr>Presentasi PowerPoint</vt:lpstr>
      <vt:lpstr>Perubahan  Organisasi Kementerian Kesehatan </vt:lpstr>
      <vt:lpstr>Presentasi PowerPoint</vt:lpstr>
      <vt:lpstr>Presentasi PowerPoint</vt:lpstr>
      <vt:lpstr>INDIKATOR DAN TARGET P2-ISPA  2015-2019</vt:lpstr>
      <vt:lpstr>STRATEGI  PENCEGAHAN DAN PENGENDALIAN ISPA</vt:lpstr>
      <vt:lpstr>PRIORITAS  P2-ISPA  2016 - 2019</vt:lpstr>
      <vt:lpstr>Kebijakan dan Strategi Kesiapsiagaan Pandemi Influenza  di Indonesia</vt:lpstr>
      <vt:lpstr>Presentasi PowerPoint</vt:lpstr>
      <vt:lpstr>SALAH SATU PENYAKIT ISPA</vt:lpstr>
      <vt:lpstr>PENYEBAB INFLUENZA</vt:lpstr>
      <vt:lpstr>INFLUENZA</vt:lpstr>
      <vt:lpstr>INFLUENZA</vt:lpstr>
      <vt:lpstr>INFLUENZA</vt:lpstr>
      <vt:lpstr>History of Influenza Pandemics in 20th Century</vt:lpstr>
      <vt:lpstr>Presentasi PowerPoint</vt:lpstr>
      <vt:lpstr>Presentasi PowerPoint</vt:lpstr>
      <vt:lpstr>Presentasi PowerPoint</vt:lpstr>
      <vt:lpstr>Presentasi PowerPoint</vt:lpstr>
      <vt:lpstr>Flu Burung A (H5N1, H5N6, H7N9), H9N2  (Data mg 5, 2018) </vt:lpstr>
      <vt:lpstr>Presentasi PowerPoint</vt:lpstr>
      <vt:lpstr>Presentasi PowerPoint</vt:lpstr>
      <vt:lpstr>SITUASI FLU BURUNG PADA MANUSIA DI INDONESIA  TAHUN 2005 – September 2017</vt:lpstr>
      <vt:lpstr>Presentasi PowerPoint</vt:lpstr>
      <vt:lpstr>DETEKSI DINI</vt:lpstr>
      <vt:lpstr>TATALAKSANA iNFLUENZA</vt:lpstr>
      <vt:lpstr>HASIL ANALISA DATA</vt:lpstr>
      <vt:lpstr> Surveilans ISPA Berat Indonesia (SIBI)</vt:lpstr>
      <vt:lpstr>Presentasi PowerPoint</vt:lpstr>
      <vt:lpstr>Presentasi PowerPoint</vt:lpstr>
      <vt:lpstr>Presentasi PowerPoint</vt:lpstr>
      <vt:lpstr>Presentasi PowerPoint</vt:lpstr>
      <vt:lpstr> SURVEILANS Influenza Like Illness (ILI)</vt:lpstr>
      <vt:lpstr>Tujuan Umum ILI</vt:lpstr>
      <vt:lpstr>Tujuan Khusus </vt:lpstr>
      <vt:lpstr>Definisi kasus ILI</vt:lpstr>
      <vt:lpstr>Alur  Pelaksanaan  Surveilans ILI</vt:lpstr>
      <vt:lpstr>HASIL ANALISA DATA</vt:lpstr>
      <vt:lpstr>HASIL PUSKESMAS SURVEILANS SENTINEL ILI 2016</vt:lpstr>
      <vt:lpstr>Presentasi PowerPoint</vt:lpstr>
      <vt:lpstr>Presentasi PowerPoint</vt:lpstr>
      <vt:lpstr>INDIKATOR KINERJA SITE</vt:lpstr>
      <vt:lpstr>Presentasi PowerPoint</vt:lpstr>
      <vt:lpstr>Presentasi PowerPoint</vt:lpstr>
      <vt:lpstr>Kondisi saat ini</vt:lpstr>
      <vt:lpstr>Presentasi PowerPoint</vt:lpstr>
      <vt:lpstr>Presentasi PowerPoint</vt:lpstr>
      <vt:lpstr>Presentasi PowerPoint</vt:lpstr>
      <vt:lpstr>    </vt:lpstr>
      <vt:lpstr>Beberapa prinsip dalam fase-fase pandemi</vt:lpstr>
      <vt:lpstr>Presentasi PowerPoint</vt:lpstr>
      <vt:lpstr>KERANGKA KONSEP RENCANA KESIAPSIAGAAN PANDEMI  DI INDONESIA </vt:lpstr>
      <vt:lpstr>Presentasi PowerPoint</vt:lpstr>
      <vt:lpstr>Presentasi PowerPoint</vt:lpstr>
      <vt:lpstr>Presentasi PowerPoint</vt:lpstr>
      <vt:lpstr>Strategi &amp; Kebijakan  Kesiapsiagaan Pandemi Influenza</vt:lpstr>
      <vt:lpstr>Presentasi PowerPoint</vt:lpstr>
      <vt:lpstr>Pokok-pokok  Penanggulangan Pandemi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Ispa</dc:creator>
  <cp:lastModifiedBy>Rian Hermana</cp:lastModifiedBy>
  <cp:revision>536</cp:revision>
  <cp:lastPrinted>1601-01-01T00:00:00Z</cp:lastPrinted>
  <dcterms:created xsi:type="dcterms:W3CDTF">1601-01-01T00:00:00Z</dcterms:created>
  <dcterms:modified xsi:type="dcterms:W3CDTF">2019-02-01T00:56:41Z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